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sldIdLst>
    <p:sldId id="256" r:id="rId2"/>
    <p:sldId id="282" r:id="rId3"/>
    <p:sldId id="446" r:id="rId4"/>
    <p:sldId id="460" r:id="rId5"/>
    <p:sldId id="459" r:id="rId6"/>
    <p:sldId id="461" r:id="rId7"/>
    <p:sldId id="462" r:id="rId8"/>
    <p:sldId id="463" r:id="rId9"/>
    <p:sldId id="451" r:id="rId10"/>
    <p:sldId id="464" r:id="rId11"/>
    <p:sldId id="465" r:id="rId12"/>
    <p:sldId id="466" r:id="rId13"/>
    <p:sldId id="467" r:id="rId14"/>
    <p:sldId id="469" r:id="rId15"/>
    <p:sldId id="470" r:id="rId16"/>
    <p:sldId id="471" r:id="rId17"/>
    <p:sldId id="472" r:id="rId18"/>
    <p:sldId id="468" r:id="rId19"/>
    <p:sldId id="473" r:id="rId20"/>
    <p:sldId id="474" r:id="rId21"/>
    <p:sldId id="475" r:id="rId22"/>
    <p:sldId id="477" r:id="rId23"/>
    <p:sldId id="476" r:id="rId24"/>
    <p:sldId id="479" r:id="rId25"/>
    <p:sldId id="481" r:id="rId26"/>
    <p:sldId id="480" r:id="rId27"/>
    <p:sldId id="278" r:id="rId28"/>
    <p:sldId id="273" r:id="rId29"/>
    <p:sldId id="274" r:id="rId30"/>
    <p:sldId id="275"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6" autoAdjust="0"/>
    <p:restoredTop sz="94660"/>
  </p:normalViewPr>
  <p:slideViewPr>
    <p:cSldViewPr>
      <p:cViewPr varScale="1">
        <p:scale>
          <a:sx n="72" d="100"/>
          <a:sy n="72" d="100"/>
        </p:scale>
        <p:origin x="-108" y="-420"/>
      </p:cViewPr>
      <p:guideLst>
        <p:guide orient="horz" pos="2160"/>
        <p:guide pos="2880"/>
      </p:guideLst>
    </p:cSldViewPr>
  </p:slideViewPr>
  <p:notesTextViewPr>
    <p:cViewPr>
      <p:scale>
        <a:sx n="1" d="1"/>
        <a:sy n="1" d="1"/>
      </p:scale>
      <p:origin x="0" y="0"/>
    </p:cViewPr>
  </p:notesTextViewPr>
  <p:sorterViewPr>
    <p:cViewPr>
      <p:scale>
        <a:sx n="100" d="100"/>
        <a:sy n="100" d="100"/>
      </p:scale>
      <p:origin x="0" y="49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Properties of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Properties of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Properties of vector 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Properties of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Properties of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Properties of vector 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Properties of vector 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Properties of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Properties of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Properties of vector 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11.wav"/><Relationship Id="rId7" Type="http://schemas.openxmlformats.org/officeDocument/2006/relationships/image" Target="../media/image10.wmf"/><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11.wav"/><Relationship Id="rId9" Type="http://schemas.openxmlformats.org/officeDocument/2006/relationships/image" Target="../media/image11.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12.wav"/><Relationship Id="rId7" Type="http://schemas.openxmlformats.org/officeDocument/2006/relationships/image" Target="../media/image13.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12.wav"/><Relationship Id="rId9" Type="http://schemas.openxmlformats.org/officeDocument/2006/relationships/image" Target="../media/image14.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13.wav"/><Relationship Id="rId7" Type="http://schemas.openxmlformats.org/officeDocument/2006/relationships/image" Target="../media/image16.wmf"/><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10.bin"/><Relationship Id="rId4" Type="http://schemas.openxmlformats.org/officeDocument/2006/relationships/audio" Target="../media/media13.wav"/><Relationship Id="rId9" Type="http://schemas.openxmlformats.org/officeDocument/2006/relationships/image" Target="../media/image17.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14.wav"/><Relationship Id="rId7" Type="http://schemas.openxmlformats.org/officeDocument/2006/relationships/image" Target="../media/image19.wmf"/><Relationship Id="rId12" Type="http://schemas.openxmlformats.org/officeDocument/2006/relationships/image" Target="../media/image8.png"/><Relationship Id="rId2" Type="http://schemas.openxmlformats.org/officeDocument/2006/relationships/tags" Target="../tags/tag12.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21.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14.wav"/><Relationship Id="rId9" Type="http://schemas.openxmlformats.org/officeDocument/2006/relationships/image" Target="../media/image20.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15.wav"/><Relationship Id="rId7" Type="http://schemas.openxmlformats.org/officeDocument/2006/relationships/image" Target="../media/image22.wmf"/><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5.wav"/><Relationship Id="rId9" Type="http://schemas.openxmlformats.org/officeDocument/2006/relationships/image" Target="../media/image23.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16.wav"/><Relationship Id="rId7" Type="http://schemas.openxmlformats.org/officeDocument/2006/relationships/image" Target="../media/image24.wmf"/><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oleObject" Target="../embeddings/oleObject1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6.wav"/><Relationship Id="rId9" Type="http://schemas.openxmlformats.org/officeDocument/2006/relationships/image" Target="../media/image25.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17.wav"/><Relationship Id="rId7" Type="http://schemas.openxmlformats.org/officeDocument/2006/relationships/image" Target="../media/image26.wmf"/><Relationship Id="rId12" Type="http://schemas.openxmlformats.org/officeDocument/2006/relationships/image" Target="../media/image8.pn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oleObject" Target="../embeddings/oleObject18.bin"/><Relationship Id="rId11" Type="http://schemas.openxmlformats.org/officeDocument/2006/relationships/image" Target="../media/image28.wmf"/><Relationship Id="rId5" Type="http://schemas.openxmlformats.org/officeDocument/2006/relationships/slideLayout" Target="../slideLayouts/slideLayout2.xml"/><Relationship Id="rId10" Type="http://schemas.openxmlformats.org/officeDocument/2006/relationships/oleObject" Target="../embeddings/oleObject20.bin"/><Relationship Id="rId4" Type="http://schemas.openxmlformats.org/officeDocument/2006/relationships/audio" Target="../media/media17.wav"/><Relationship Id="rId9" Type="http://schemas.openxmlformats.org/officeDocument/2006/relationships/image" Target="../media/image27.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2.bin"/><Relationship Id="rId3" Type="http://schemas.microsoft.com/office/2007/relationships/media" Target="../media/media18.wav"/><Relationship Id="rId7" Type="http://schemas.openxmlformats.org/officeDocument/2006/relationships/image" Target="../media/image29.wmf"/><Relationship Id="rId12" Type="http://schemas.openxmlformats.org/officeDocument/2006/relationships/image" Target="../media/image8.png"/><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oleObject" Target="../embeddings/oleObject21.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23.bin"/><Relationship Id="rId4" Type="http://schemas.openxmlformats.org/officeDocument/2006/relationships/audio" Target="../media/media18.wav"/><Relationship Id="rId9" Type="http://schemas.openxmlformats.org/officeDocument/2006/relationships/image" Target="../media/image30.wmf"/></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2.3.3 Properties of vector operations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002"/>
    </mc:Choice>
    <mc:Fallback>
      <p:transition spd="slow" advTm="1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space axioms</a:t>
            </a:r>
            <a:endParaRPr lang="en-CA" dirty="0"/>
          </a:p>
        </p:txBody>
      </p:sp>
      <p:sp>
        <p:nvSpPr>
          <p:cNvPr id="3" name="Content Placeholder 2"/>
          <p:cNvSpPr>
            <a:spLocks noGrp="1"/>
          </p:cNvSpPr>
          <p:nvPr>
            <p:ph idx="1"/>
          </p:nvPr>
        </p:nvSpPr>
        <p:spPr/>
        <p:txBody>
          <a:bodyPr/>
          <a:lstStyle/>
          <a:p>
            <a:r>
              <a:rPr lang="en-US" dirty="0" smtClean="0"/>
              <a:t>We will look into these axioms, and then we will see how we can use them to deduce other properties </a:t>
            </a:r>
            <a:endParaRPr lang="en-US"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78627132"/>
      </p:ext>
    </p:extLst>
  </p:cSld>
  <p:clrMapOvr>
    <a:masterClrMapping/>
  </p:clrMapOvr>
  <mc:AlternateContent xmlns:mc="http://schemas.openxmlformats.org/markup-compatibility/2006">
    <mc:Choice xmlns:p14="http://schemas.microsoft.com/office/powerpoint/2010/main" Requires="p14">
      <p:transition spd="slow" p14:dur="2000" advTm="16606"/>
    </mc:Choice>
    <mc:Fallback>
      <p:transition spd="slow" advTm="16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Closure under scalar multiplication</a:t>
            </a:r>
            <a:endParaRPr lang="en-CA" dirty="0"/>
          </a:p>
        </p:txBody>
      </p:sp>
      <p:sp>
        <p:nvSpPr>
          <p:cNvPr id="3" name="Content Placeholder 2"/>
          <p:cNvSpPr>
            <a:spLocks noGrp="1"/>
          </p:cNvSpPr>
          <p:nvPr>
            <p:ph idx="1"/>
          </p:nvPr>
        </p:nvSpPr>
        <p:spPr/>
        <p:txBody>
          <a:bodyPr/>
          <a:lstStyle/>
          <a:p>
            <a:r>
              <a:rPr lang="en-US" dirty="0" smtClean="0"/>
              <a:t>The first is straight-forward:</a:t>
            </a:r>
          </a:p>
          <a:p>
            <a:pPr lvl="1"/>
            <a:r>
              <a:rPr lang="en-US" dirty="0" smtClean="0"/>
              <a:t>We must be able to multiply any vector by any scalar in </a:t>
            </a:r>
            <a:r>
              <a:rPr lang="en-US" b="1" dirty="0" smtClean="0"/>
              <a:t>F</a:t>
            </a:r>
            <a:r>
              <a:rPr lang="en-US" dirty="0" smtClean="0"/>
              <a:t> and the result must still be a vector</a:t>
            </a:r>
          </a:p>
          <a:p>
            <a:pPr lvl="1"/>
            <a:endParaRPr lang="en-US" b="1" dirty="0"/>
          </a:p>
          <a:p>
            <a:r>
              <a:rPr lang="en-US" dirty="0" smtClean="0"/>
              <a:t>For example, if we consider only those 2-d real vectors </a:t>
            </a:r>
          </a:p>
          <a:p>
            <a:endParaRPr lang="en-US" dirty="0"/>
          </a:p>
          <a:p>
            <a:pPr marL="0" indent="0">
              <a:buNone/>
            </a:pPr>
            <a:endParaRPr lang="en-US" dirty="0" smtClean="0"/>
          </a:p>
          <a:p>
            <a:pPr marL="0" indent="0">
              <a:buNone/>
            </a:pPr>
            <a:r>
              <a:rPr lang="en-US" dirty="0" smtClean="0"/>
              <a:t>       where both </a:t>
            </a:r>
            <a:r>
              <a:rPr lang="en-US" i="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CA" dirty="0">
                <a:latin typeface="Times New Roman" panose="02020603050405020304" pitchFamily="18" charset="0"/>
              </a:rPr>
              <a:t>≥</a:t>
            </a:r>
            <a:r>
              <a:rPr lang="en-US" dirty="0" smtClean="0">
                <a:latin typeface="Times New Roman" panose="02020603050405020304" pitchFamily="18" charset="0"/>
              </a:rPr>
              <a:t> 0</a:t>
            </a:r>
            <a:r>
              <a:rPr lang="en-US" dirty="0" smtClean="0"/>
              <a:t> and </a:t>
            </a:r>
            <a:r>
              <a:rPr lang="en-US" i="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a:latin typeface="Times New Roman" panose="02020603050405020304" pitchFamily="18" charset="0"/>
              </a:rPr>
              <a:t> </a:t>
            </a:r>
            <a:r>
              <a:rPr lang="en-CA" dirty="0">
                <a:latin typeface="Times New Roman" panose="02020603050405020304" pitchFamily="18" charset="0"/>
              </a:rPr>
              <a:t>≥</a:t>
            </a:r>
            <a:r>
              <a:rPr lang="en-US" dirty="0" smtClean="0">
                <a:latin typeface="Times New Roman" panose="02020603050405020304" pitchFamily="18" charset="0"/>
              </a:rPr>
              <a:t> 0</a:t>
            </a:r>
            <a:r>
              <a:rPr lang="en-US" dirty="0" smtClean="0"/>
              <a:t>, this cannot be a vector space</a:t>
            </a:r>
            <a:br>
              <a:rPr lang="en-US" dirty="0" smtClean="0"/>
            </a:br>
            <a:endParaRPr lang="en-US" dirty="0" smtClean="0"/>
          </a:p>
          <a:p>
            <a:pPr marL="0" indent="0">
              <a:buNone/>
            </a:pPr>
            <a:r>
              <a:rPr lang="en-US" dirty="0" smtClean="0"/>
              <a:t>       because             is such a vector, and </a:t>
            </a:r>
            <a:r>
              <a:rPr lang="en-US" dirty="0" smtClean="0">
                <a:latin typeface="Times New Roman" panose="02020603050405020304" pitchFamily="18" charset="0"/>
              </a:rPr>
              <a:t>–1</a:t>
            </a:r>
            <a:r>
              <a:rPr lang="en-US" dirty="0" smtClean="0"/>
              <a:t> is a real scalar, but  </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863532813"/>
              </p:ext>
            </p:extLst>
          </p:nvPr>
        </p:nvGraphicFramePr>
        <p:xfrm>
          <a:off x="4343400" y="3505200"/>
          <a:ext cx="700087" cy="808037"/>
        </p:xfrm>
        <a:graphic>
          <a:graphicData uri="http://schemas.openxmlformats.org/presentationml/2006/ole">
            <mc:AlternateContent xmlns:mc="http://schemas.openxmlformats.org/markup-compatibility/2006">
              <mc:Choice xmlns:v="urn:schemas-microsoft-com:vml" Requires="v">
                <p:oleObj spid="_x0000_s148504" name="Equation" r:id="rId6" imgW="520560" imgH="736560" progId="Equation.DSMT4">
                  <p:embed/>
                </p:oleObj>
              </mc:Choice>
              <mc:Fallback>
                <p:oleObj name="Equation" r:id="rId6" imgW="520560" imgH="736560" progId="Equation.DSMT4">
                  <p:embed/>
                  <p:pic>
                    <p:nvPicPr>
                      <p:cNvPr id="0" name="Object 5"/>
                      <p:cNvPicPr>
                        <a:picLocks noChangeAspect="1" noChangeArrowheads="1"/>
                      </p:cNvPicPr>
                      <p:nvPr/>
                    </p:nvPicPr>
                    <p:blipFill>
                      <a:blip r:embed="rId7"/>
                      <a:srcRect/>
                      <a:stretch>
                        <a:fillRect/>
                      </a:stretch>
                    </p:blipFill>
                    <p:spPr bwMode="auto">
                      <a:xfrm>
                        <a:off x="4343400" y="3505200"/>
                        <a:ext cx="7000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45843756"/>
              </p:ext>
            </p:extLst>
          </p:nvPr>
        </p:nvGraphicFramePr>
        <p:xfrm>
          <a:off x="2057400" y="4876800"/>
          <a:ext cx="598488" cy="808038"/>
        </p:xfrm>
        <a:graphic>
          <a:graphicData uri="http://schemas.openxmlformats.org/presentationml/2006/ole">
            <mc:AlternateContent xmlns:mc="http://schemas.openxmlformats.org/markup-compatibility/2006">
              <mc:Choice xmlns:v="urn:schemas-microsoft-com:vml" Requires="v">
                <p:oleObj spid="_x0000_s148505" name="Equation" r:id="rId8" imgW="444240" imgH="736560" progId="Equation.DSMT4">
                  <p:embed/>
                </p:oleObj>
              </mc:Choice>
              <mc:Fallback>
                <p:oleObj name="Equation" r:id="rId8" imgW="444240" imgH="736560" progId="Equation.DSMT4">
                  <p:embed/>
                  <p:pic>
                    <p:nvPicPr>
                      <p:cNvPr id="0" name=""/>
                      <p:cNvPicPr>
                        <a:picLocks noChangeAspect="1" noChangeArrowheads="1"/>
                      </p:cNvPicPr>
                      <p:nvPr/>
                    </p:nvPicPr>
                    <p:blipFill>
                      <a:blip r:embed="rId9"/>
                      <a:srcRect/>
                      <a:stretch>
                        <a:fillRect/>
                      </a:stretch>
                    </p:blipFill>
                    <p:spPr bwMode="auto">
                      <a:xfrm>
                        <a:off x="2057400" y="4876800"/>
                        <a:ext cx="598488"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79835807"/>
              </p:ext>
            </p:extLst>
          </p:nvPr>
        </p:nvGraphicFramePr>
        <p:xfrm>
          <a:off x="3357562" y="5562600"/>
          <a:ext cx="2205038" cy="808038"/>
        </p:xfrm>
        <a:graphic>
          <a:graphicData uri="http://schemas.openxmlformats.org/presentationml/2006/ole">
            <mc:AlternateContent xmlns:mc="http://schemas.openxmlformats.org/markup-compatibility/2006">
              <mc:Choice xmlns:v="urn:schemas-microsoft-com:vml" Requires="v">
                <p:oleObj spid="_x0000_s148506" name="Equation" r:id="rId10" imgW="1638000" imgH="736560" progId="Equation.DSMT4">
                  <p:embed/>
                </p:oleObj>
              </mc:Choice>
              <mc:Fallback>
                <p:oleObj name="Equation" r:id="rId10" imgW="1638000" imgH="736560" progId="Equation.DSMT4">
                  <p:embed/>
                  <p:pic>
                    <p:nvPicPr>
                      <p:cNvPr id="0" name=""/>
                      <p:cNvPicPr>
                        <a:picLocks noChangeAspect="1" noChangeArrowheads="1"/>
                      </p:cNvPicPr>
                      <p:nvPr/>
                    </p:nvPicPr>
                    <p:blipFill>
                      <a:blip r:embed="rId11"/>
                      <a:srcRect/>
                      <a:stretch>
                        <a:fillRect/>
                      </a:stretch>
                    </p:blipFill>
                    <p:spPr bwMode="auto">
                      <a:xfrm>
                        <a:off x="3357562" y="5562600"/>
                        <a:ext cx="2205038"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90827348"/>
      </p:ext>
    </p:extLst>
  </p:cSld>
  <p:clrMapOvr>
    <a:masterClrMapping/>
  </p:clrMapOvr>
  <mc:AlternateContent xmlns:mc="http://schemas.openxmlformats.org/markup-compatibility/2006">
    <mc:Choice xmlns:p14="http://schemas.microsoft.com/office/powerpoint/2010/main" Requires="p14">
      <p:transition spd="slow" p14:dur="2000" advTm="93800"/>
    </mc:Choice>
    <mc:Fallback>
      <p:transition spd="slow" advTm="9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 vector is unchanged if multiplied by 1</a:t>
            </a:r>
            <a:endParaRPr lang="en-CA" dirty="0"/>
          </a:p>
        </p:txBody>
      </p:sp>
      <p:sp>
        <p:nvSpPr>
          <p:cNvPr id="3" name="Content Placeholder 2"/>
          <p:cNvSpPr>
            <a:spLocks noGrp="1"/>
          </p:cNvSpPr>
          <p:nvPr>
            <p:ph idx="1"/>
          </p:nvPr>
        </p:nvSpPr>
        <p:spPr/>
        <p:txBody>
          <a:bodyPr/>
          <a:lstStyle/>
          <a:p>
            <a:r>
              <a:rPr lang="en-US" dirty="0" smtClean="0"/>
              <a:t>The second is also true for real and complex vectors:</a:t>
            </a:r>
            <a:endParaRPr lang="en-US" dirty="0" smtClean="0"/>
          </a:p>
          <a:p>
            <a:pPr lvl="1"/>
            <a:endParaRPr lang="en-US" b="1" dirty="0"/>
          </a:p>
          <a:p>
            <a:endParaRPr lang="en-US" dirty="0" smtClean="0"/>
          </a:p>
          <a:p>
            <a:r>
              <a:rPr lang="en-US" dirty="0" smtClean="0"/>
              <a:t>For this property not to hold, we’d need a different definition of scalar multiplication</a:t>
            </a:r>
          </a:p>
          <a:p>
            <a:pPr lvl="1"/>
            <a:r>
              <a:rPr lang="en-US" dirty="0" smtClean="0"/>
              <a:t>Suppose we </a:t>
            </a:r>
            <a:r>
              <a:rPr lang="en-US" i="1" dirty="0" smtClean="0"/>
              <a:t>defined</a:t>
            </a:r>
            <a:r>
              <a:rPr lang="en-US" dirty="0" smtClean="0"/>
              <a:t> scalar multiplication on two-dimensional real vectors to be</a:t>
            </a:r>
          </a:p>
          <a:p>
            <a:pPr lvl="1"/>
            <a:endParaRPr lang="en-US" dirty="0"/>
          </a:p>
          <a:p>
            <a:pPr lvl="1"/>
            <a:endParaRPr lang="en-US" dirty="0" smtClean="0"/>
          </a:p>
          <a:p>
            <a:pPr lvl="1"/>
            <a:endParaRPr lang="en-US" dirty="0" smtClean="0"/>
          </a:p>
          <a:p>
            <a:pPr lvl="1"/>
            <a:r>
              <a:rPr lang="en-US" dirty="0" smtClean="0"/>
              <a:t>In this case, </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614254724"/>
              </p:ext>
            </p:extLst>
          </p:nvPr>
        </p:nvGraphicFramePr>
        <p:xfrm>
          <a:off x="3344863" y="4038600"/>
          <a:ext cx="2359025" cy="808038"/>
        </p:xfrm>
        <a:graphic>
          <a:graphicData uri="http://schemas.openxmlformats.org/presentationml/2006/ole">
            <mc:AlternateContent xmlns:mc="http://schemas.openxmlformats.org/markup-compatibility/2006">
              <mc:Choice xmlns:v="urn:schemas-microsoft-com:vml" Requires="v">
                <p:oleObj spid="_x0000_s149530" name="Equation" r:id="rId6" imgW="1752480" imgH="736560" progId="Equation.DSMT4">
                  <p:embed/>
                </p:oleObj>
              </mc:Choice>
              <mc:Fallback>
                <p:oleObj name="Equation" r:id="rId6" imgW="1752480" imgH="736560" progId="Equation.DSMT4">
                  <p:embed/>
                  <p:pic>
                    <p:nvPicPr>
                      <p:cNvPr id="0" name=""/>
                      <p:cNvPicPr>
                        <a:picLocks noChangeAspect="1" noChangeArrowheads="1"/>
                      </p:cNvPicPr>
                      <p:nvPr/>
                    </p:nvPicPr>
                    <p:blipFill>
                      <a:blip r:embed="rId7"/>
                      <a:srcRect/>
                      <a:stretch>
                        <a:fillRect/>
                      </a:stretch>
                    </p:blipFill>
                    <p:spPr bwMode="auto">
                      <a:xfrm>
                        <a:off x="3344863" y="4038600"/>
                        <a:ext cx="235902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17700343"/>
              </p:ext>
            </p:extLst>
          </p:nvPr>
        </p:nvGraphicFramePr>
        <p:xfrm>
          <a:off x="2743200" y="5222648"/>
          <a:ext cx="2682875" cy="808038"/>
        </p:xfrm>
        <a:graphic>
          <a:graphicData uri="http://schemas.openxmlformats.org/presentationml/2006/ole">
            <mc:AlternateContent xmlns:mc="http://schemas.openxmlformats.org/markup-compatibility/2006">
              <mc:Choice xmlns:v="urn:schemas-microsoft-com:vml" Requires="v">
                <p:oleObj spid="_x0000_s149531" name="Equation" r:id="rId8" imgW="1993680" imgH="736560" progId="Equation.DSMT4">
                  <p:embed/>
                </p:oleObj>
              </mc:Choice>
              <mc:Fallback>
                <p:oleObj name="Equation" r:id="rId8" imgW="1993680" imgH="736560" progId="Equation.DSMT4">
                  <p:embed/>
                  <p:pic>
                    <p:nvPicPr>
                      <p:cNvPr id="0" name=""/>
                      <p:cNvPicPr>
                        <a:picLocks noChangeAspect="1" noChangeArrowheads="1"/>
                      </p:cNvPicPr>
                      <p:nvPr/>
                    </p:nvPicPr>
                    <p:blipFill>
                      <a:blip r:embed="rId9"/>
                      <a:srcRect/>
                      <a:stretch>
                        <a:fillRect/>
                      </a:stretch>
                    </p:blipFill>
                    <p:spPr bwMode="auto">
                      <a:xfrm>
                        <a:off x="2743200" y="5222648"/>
                        <a:ext cx="26828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67255328"/>
              </p:ext>
            </p:extLst>
          </p:nvPr>
        </p:nvGraphicFramePr>
        <p:xfrm>
          <a:off x="3834130" y="2120423"/>
          <a:ext cx="1145540" cy="289878"/>
        </p:xfrm>
        <a:graphic>
          <a:graphicData uri="http://schemas.openxmlformats.org/presentationml/2006/ole">
            <mc:AlternateContent xmlns:mc="http://schemas.openxmlformats.org/markup-compatibility/2006">
              <mc:Choice xmlns:v="urn:schemas-microsoft-com:vml" Requires="v">
                <p:oleObj spid="_x0000_s149532" name="Equation" r:id="rId10" imgW="774360" imgH="241200" progId="Equation.DSMT4">
                  <p:embed/>
                </p:oleObj>
              </mc:Choice>
              <mc:Fallback>
                <p:oleObj name="Equation" r:id="rId10" imgW="774360" imgH="241200" progId="Equation.DSMT4">
                  <p:embed/>
                  <p:pic>
                    <p:nvPicPr>
                      <p:cNvPr id="0" name=""/>
                      <p:cNvPicPr>
                        <a:picLocks noChangeAspect="1" noChangeArrowheads="1"/>
                      </p:cNvPicPr>
                      <p:nvPr/>
                    </p:nvPicPr>
                    <p:blipFill>
                      <a:blip r:embed="rId11"/>
                      <a:srcRect/>
                      <a:stretch>
                        <a:fillRect/>
                      </a:stretch>
                    </p:blipFill>
                    <p:spPr bwMode="auto">
                      <a:xfrm>
                        <a:off x="3834130" y="2120423"/>
                        <a:ext cx="1145540" cy="2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72310828"/>
      </p:ext>
    </p:extLst>
  </p:cSld>
  <p:clrMapOvr>
    <a:masterClrMapping/>
  </p:clrMapOvr>
  <mc:AlternateContent xmlns:mc="http://schemas.openxmlformats.org/markup-compatibility/2006">
    <mc:Choice xmlns:p14="http://schemas.microsoft.com/office/powerpoint/2010/main" Requires="p14">
      <p:transition spd="slow" p14:dur="2000" advTm="74568"/>
    </mc:Choice>
    <mc:Fallback>
      <p:transition spd="slow" advTm="74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Field multiplication associates</a:t>
            </a:r>
            <a:br>
              <a:rPr lang="en-US" dirty="0" smtClean="0"/>
            </a:br>
            <a:r>
              <a:rPr lang="en-US" dirty="0" smtClean="0"/>
              <a:t>with scalar multiplication</a:t>
            </a:r>
            <a:endParaRPr lang="en-CA" dirty="0"/>
          </a:p>
        </p:txBody>
      </p:sp>
      <p:sp>
        <p:nvSpPr>
          <p:cNvPr id="3" name="Content Placeholder 2"/>
          <p:cNvSpPr>
            <a:spLocks noGrp="1"/>
          </p:cNvSpPr>
          <p:nvPr>
            <p:ph idx="1"/>
          </p:nvPr>
        </p:nvSpPr>
        <p:spPr/>
        <p:txBody>
          <a:bodyPr/>
          <a:lstStyle/>
          <a:p>
            <a:r>
              <a:rPr lang="en-US" dirty="0" smtClean="0"/>
              <a:t>The third axiom is</a:t>
            </a:r>
          </a:p>
          <a:p>
            <a:pPr marL="0" indent="0" algn="ctr">
              <a:buNone/>
            </a:pPr>
            <a:r>
              <a:rPr lang="en-US" i="1" dirty="0" smtClean="0">
                <a:latin typeface="Symbol" panose="05050102010706020507" pitchFamily="18" charset="2"/>
              </a:rPr>
              <a:t>a</a:t>
            </a:r>
            <a:r>
              <a:rPr lang="en-US" dirty="0" smtClean="0">
                <a:latin typeface="Times New Roman" panose="02020603050405020304" pitchFamily="18" charset="0"/>
              </a:rPr>
              <a:t>(</a:t>
            </a:r>
            <a:r>
              <a:rPr lang="en-US" i="1" dirty="0" err="1" smtClean="0">
                <a:latin typeface="Symbol" panose="05050102010706020507" pitchFamily="18" charset="2"/>
              </a:rPr>
              <a:t>b</a:t>
            </a:r>
            <a:r>
              <a:rPr lang="en-US" b="1" dirty="0" err="1" smtClean="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ab</a:t>
            </a:r>
            <a:r>
              <a:rPr lang="en-US" dirty="0">
                <a:latin typeface="Times New Roman" panose="02020603050405020304" pitchFamily="18" charset="0"/>
              </a:rPr>
              <a:t>)</a:t>
            </a:r>
            <a:r>
              <a:rPr lang="en-US" b="1" dirty="0">
                <a:latin typeface="Times New Roman" panose="02020603050405020304" pitchFamily="18" charset="0"/>
              </a:rPr>
              <a:t>u</a:t>
            </a:r>
            <a:r>
              <a:rPr lang="en-US" dirty="0"/>
              <a:t> for all </a:t>
            </a:r>
            <a:r>
              <a:rPr lang="en-US" i="1" dirty="0">
                <a:latin typeface="Symbol" panose="05050102010706020507" pitchFamily="18" charset="2"/>
              </a:rPr>
              <a:t>a</a:t>
            </a:r>
            <a:r>
              <a:rPr lang="en-US" dirty="0">
                <a:latin typeface="Symbol" panose="05050102010706020507" pitchFamily="18" charset="2"/>
              </a:rPr>
              <a:t>, </a:t>
            </a:r>
            <a:r>
              <a:rPr lang="en-US" i="1" dirty="0">
                <a:latin typeface="Symbol" panose="05050102010706020507" pitchFamily="18" charset="2"/>
              </a:rPr>
              <a:t>b</a:t>
            </a:r>
            <a:r>
              <a:rPr lang="en-US" dirty="0"/>
              <a:t> in </a:t>
            </a:r>
            <a:r>
              <a:rPr lang="en-US" b="1" dirty="0">
                <a:latin typeface="Times New Roman" panose="02020603050405020304" pitchFamily="18" charset="0"/>
              </a:rPr>
              <a:t>F</a:t>
            </a:r>
            <a:r>
              <a:rPr lang="en-US" dirty="0"/>
              <a:t> and all vectors </a:t>
            </a:r>
            <a:r>
              <a:rPr lang="en-US" b="1" dirty="0"/>
              <a:t>u</a:t>
            </a:r>
            <a:endParaRPr lang="en-US" dirty="0" smtClean="0"/>
          </a:p>
          <a:p>
            <a:endParaRPr lang="en-US" dirty="0" smtClean="0"/>
          </a:p>
          <a:p>
            <a:r>
              <a:rPr lang="en-US" dirty="0" smtClean="0"/>
              <a:t>The third basically says to calculate</a:t>
            </a:r>
            <a:endParaRPr lang="en-US" b="1" dirty="0" smtClean="0"/>
          </a:p>
          <a:p>
            <a:endParaRPr lang="en-US" dirty="0" smtClean="0"/>
          </a:p>
          <a:p>
            <a:pPr marL="0" indent="0">
              <a:buNone/>
            </a:pPr>
            <a:endParaRPr lang="en-US" dirty="0" smtClean="0"/>
          </a:p>
          <a:p>
            <a:pPr marL="0" indent="0">
              <a:buNone/>
            </a:pPr>
            <a:r>
              <a:rPr lang="en-US" dirty="0" smtClean="0"/>
              <a:t>      you can calculate </a:t>
            </a:r>
          </a:p>
          <a:p>
            <a:pPr marL="0" indent="0">
              <a:buNone/>
            </a:pPr>
            <a:endParaRPr lang="en-US" dirty="0"/>
          </a:p>
          <a:p>
            <a:pPr marL="0" indent="0">
              <a:buNone/>
            </a:pPr>
            <a:r>
              <a:rPr lang="en-US" dirty="0" smtClean="0"/>
              <a:t>     or you can do</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313208566"/>
              </p:ext>
            </p:extLst>
          </p:nvPr>
        </p:nvGraphicFramePr>
        <p:xfrm>
          <a:off x="5194300" y="2580369"/>
          <a:ext cx="2197100" cy="941388"/>
        </p:xfrm>
        <a:graphic>
          <a:graphicData uri="http://schemas.openxmlformats.org/presentationml/2006/ole">
            <mc:AlternateContent xmlns:mc="http://schemas.openxmlformats.org/markup-compatibility/2006">
              <mc:Choice xmlns:v="urn:schemas-microsoft-com:vml" Requires="v">
                <p:oleObj spid="_x0000_s150552" name="Equation" r:id="rId6" imgW="1485720" imgH="787320" progId="Equation.DSMT4">
                  <p:embed/>
                </p:oleObj>
              </mc:Choice>
              <mc:Fallback>
                <p:oleObj name="Equation" r:id="rId6" imgW="1485720" imgH="787320" progId="Equation.DSMT4">
                  <p:embed/>
                  <p:pic>
                    <p:nvPicPr>
                      <p:cNvPr id="0" name=""/>
                      <p:cNvPicPr>
                        <a:picLocks noChangeAspect="1" noChangeArrowheads="1"/>
                      </p:cNvPicPr>
                      <p:nvPr/>
                    </p:nvPicPr>
                    <p:blipFill>
                      <a:blip r:embed="rId7"/>
                      <a:srcRect/>
                      <a:stretch>
                        <a:fillRect/>
                      </a:stretch>
                    </p:blipFill>
                    <p:spPr bwMode="auto">
                      <a:xfrm>
                        <a:off x="5194300" y="2580369"/>
                        <a:ext cx="21971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2309680"/>
              </p:ext>
            </p:extLst>
          </p:nvPr>
        </p:nvGraphicFramePr>
        <p:xfrm>
          <a:off x="3048000" y="3783012"/>
          <a:ext cx="5576888" cy="941388"/>
        </p:xfrm>
        <a:graphic>
          <a:graphicData uri="http://schemas.openxmlformats.org/presentationml/2006/ole">
            <mc:AlternateContent xmlns:mc="http://schemas.openxmlformats.org/markup-compatibility/2006">
              <mc:Choice xmlns:v="urn:schemas-microsoft-com:vml" Requires="v">
                <p:oleObj spid="_x0000_s150553" name="Equation" r:id="rId8" imgW="3771720" imgH="787320" progId="Equation.DSMT4">
                  <p:embed/>
                </p:oleObj>
              </mc:Choice>
              <mc:Fallback>
                <p:oleObj name="Equation" r:id="rId8" imgW="3771720" imgH="787320" progId="Equation.DSMT4">
                  <p:embed/>
                  <p:pic>
                    <p:nvPicPr>
                      <p:cNvPr id="0" name=""/>
                      <p:cNvPicPr>
                        <a:picLocks noChangeAspect="1" noChangeArrowheads="1"/>
                      </p:cNvPicPr>
                      <p:nvPr/>
                    </p:nvPicPr>
                    <p:blipFill>
                      <a:blip r:embed="rId9"/>
                      <a:srcRect/>
                      <a:stretch>
                        <a:fillRect/>
                      </a:stretch>
                    </p:blipFill>
                    <p:spPr bwMode="auto">
                      <a:xfrm>
                        <a:off x="3048000" y="3783012"/>
                        <a:ext cx="55768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27200463"/>
              </p:ext>
            </p:extLst>
          </p:nvPr>
        </p:nvGraphicFramePr>
        <p:xfrm>
          <a:off x="685800" y="5230812"/>
          <a:ext cx="8167688" cy="941388"/>
        </p:xfrm>
        <a:graphic>
          <a:graphicData uri="http://schemas.openxmlformats.org/presentationml/2006/ole">
            <mc:AlternateContent xmlns:mc="http://schemas.openxmlformats.org/markup-compatibility/2006">
              <mc:Choice xmlns:v="urn:schemas-microsoft-com:vml" Requires="v">
                <p:oleObj spid="_x0000_s150554" name="Equation" r:id="rId10" imgW="5524200" imgH="787320" progId="Equation.DSMT4">
                  <p:embed/>
                </p:oleObj>
              </mc:Choice>
              <mc:Fallback>
                <p:oleObj name="Equation" r:id="rId10" imgW="5524200" imgH="787320" progId="Equation.DSMT4">
                  <p:embed/>
                  <p:pic>
                    <p:nvPicPr>
                      <p:cNvPr id="0" name=""/>
                      <p:cNvPicPr>
                        <a:picLocks noChangeAspect="1" noChangeArrowheads="1"/>
                      </p:cNvPicPr>
                      <p:nvPr/>
                    </p:nvPicPr>
                    <p:blipFill>
                      <a:blip r:embed="rId11"/>
                      <a:srcRect/>
                      <a:stretch>
                        <a:fillRect/>
                      </a:stretch>
                    </p:blipFill>
                    <p:spPr bwMode="auto">
                      <a:xfrm>
                        <a:off x="685800" y="5230812"/>
                        <a:ext cx="81676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29179383"/>
      </p:ext>
    </p:extLst>
  </p:cSld>
  <p:clrMapOvr>
    <a:masterClrMapping/>
  </p:clrMapOvr>
  <mc:AlternateContent xmlns:mc="http://schemas.openxmlformats.org/markup-compatibility/2006">
    <mc:Choice xmlns:p14="http://schemas.microsoft.com/office/powerpoint/2010/main" Requires="p14">
      <p:transition spd="slow" p14:dur="2000" advTm="80858"/>
    </mc:Choice>
    <mc:Fallback>
      <p:transition spd="slow" advTm="8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Vector addition is closed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The fourth axiom says that if you add two vectors, you get a vector back</a:t>
            </a:r>
          </a:p>
          <a:p>
            <a:endParaRPr lang="en-US" dirty="0" smtClean="0"/>
          </a:p>
          <a:p>
            <a:r>
              <a:rPr lang="en-US" dirty="0" smtClean="0"/>
              <a:t>Let us restrict ourselves to vectors of the form               or </a:t>
            </a:r>
          </a:p>
          <a:p>
            <a:endParaRPr lang="en-US" dirty="0"/>
          </a:p>
          <a:p>
            <a:pPr lvl="1"/>
            <a:r>
              <a:rPr lang="en-US" dirty="0" smtClean="0"/>
              <a:t>This includes only thos</a:t>
            </a:r>
            <a:r>
              <a:rPr lang="en-US" dirty="0" smtClean="0"/>
              <a:t>e vectors on the </a:t>
            </a:r>
            <a:r>
              <a:rPr lang="en-US" i="1" dirty="0" smtClean="0"/>
              <a:t>x</a:t>
            </a:r>
            <a:r>
              <a:rPr lang="en-US" dirty="0" smtClean="0"/>
              <a:t>- and </a:t>
            </a:r>
            <a:r>
              <a:rPr lang="en-US" i="1" dirty="0" smtClean="0"/>
              <a:t>y</a:t>
            </a:r>
            <a:r>
              <a:rPr lang="en-US" dirty="0" smtClean="0"/>
              <a:t>-axes</a:t>
            </a:r>
          </a:p>
          <a:p>
            <a:pPr lvl="1"/>
            <a:r>
              <a:rPr lang="en-US" dirty="0" smtClean="0"/>
              <a:t>This set of vectors is closed under scalar multiplication:</a:t>
            </a:r>
          </a:p>
          <a:p>
            <a:pPr lvl="2"/>
            <a:r>
              <a:rPr lang="en-US" dirty="0" smtClean="0"/>
              <a:t>If you multiply a vector on an axis by a scalar, it stays on that axis</a:t>
            </a:r>
          </a:p>
          <a:p>
            <a:pPr lvl="2"/>
            <a:endParaRPr lang="en-US" dirty="0"/>
          </a:p>
          <a:p>
            <a:pPr lvl="1"/>
            <a:r>
              <a:rPr lang="en-US" dirty="0" smtClean="0"/>
              <a:t>This set, however, is not closed under vector addition:</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3" name="Object 12"/>
          <p:cNvGraphicFramePr>
            <a:graphicFrameLocks noChangeAspect="1"/>
          </p:cNvGraphicFramePr>
          <p:nvPr>
            <p:extLst>
              <p:ext uri="{D42A27DB-BD31-4B8C-83A1-F6EECF244321}">
                <p14:modId xmlns:p14="http://schemas.microsoft.com/office/powerpoint/2010/main" val="971010202"/>
              </p:ext>
            </p:extLst>
          </p:nvPr>
        </p:nvGraphicFramePr>
        <p:xfrm>
          <a:off x="6471261" y="2542155"/>
          <a:ext cx="714375" cy="881063"/>
        </p:xfrm>
        <a:graphic>
          <a:graphicData uri="http://schemas.openxmlformats.org/presentationml/2006/ole">
            <mc:AlternateContent xmlns:mc="http://schemas.openxmlformats.org/markup-compatibility/2006">
              <mc:Choice xmlns:v="urn:schemas-microsoft-com:vml" Requires="v">
                <p:oleObj spid="_x0000_s152600" name="Equation" r:id="rId6" imgW="482400" imgH="736560" progId="Equation.DSMT4">
                  <p:embed/>
                </p:oleObj>
              </mc:Choice>
              <mc:Fallback>
                <p:oleObj name="Equation" r:id="rId6" imgW="482400" imgH="736560" progId="Equation.DSMT4">
                  <p:embed/>
                  <p:pic>
                    <p:nvPicPr>
                      <p:cNvPr id="0" name=""/>
                      <p:cNvPicPr>
                        <a:picLocks noChangeAspect="1" noChangeArrowheads="1"/>
                      </p:cNvPicPr>
                      <p:nvPr/>
                    </p:nvPicPr>
                    <p:blipFill>
                      <a:blip r:embed="rId7"/>
                      <a:srcRect/>
                      <a:stretch>
                        <a:fillRect/>
                      </a:stretch>
                    </p:blipFill>
                    <p:spPr bwMode="auto">
                      <a:xfrm>
                        <a:off x="6471261" y="2542155"/>
                        <a:ext cx="7143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36930458"/>
              </p:ext>
            </p:extLst>
          </p:nvPr>
        </p:nvGraphicFramePr>
        <p:xfrm>
          <a:off x="7646919" y="2542155"/>
          <a:ext cx="771525" cy="881063"/>
        </p:xfrm>
        <a:graphic>
          <a:graphicData uri="http://schemas.openxmlformats.org/presentationml/2006/ole">
            <mc:AlternateContent xmlns:mc="http://schemas.openxmlformats.org/markup-compatibility/2006">
              <mc:Choice xmlns:v="urn:schemas-microsoft-com:vml" Requires="v">
                <p:oleObj spid="_x0000_s152601" name="Equation" r:id="rId8" imgW="520560" imgH="736560" progId="Equation.DSMT4">
                  <p:embed/>
                </p:oleObj>
              </mc:Choice>
              <mc:Fallback>
                <p:oleObj name="Equation" r:id="rId8" imgW="520560" imgH="736560" progId="Equation.DSMT4">
                  <p:embed/>
                  <p:pic>
                    <p:nvPicPr>
                      <p:cNvPr id="0" name=""/>
                      <p:cNvPicPr>
                        <a:picLocks noChangeAspect="1" noChangeArrowheads="1"/>
                      </p:cNvPicPr>
                      <p:nvPr/>
                    </p:nvPicPr>
                    <p:blipFill>
                      <a:blip r:embed="rId9"/>
                      <a:srcRect/>
                      <a:stretch>
                        <a:fillRect/>
                      </a:stretch>
                    </p:blipFill>
                    <p:spPr bwMode="auto">
                      <a:xfrm>
                        <a:off x="7646919" y="2542155"/>
                        <a:ext cx="77152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251040051"/>
              </p:ext>
            </p:extLst>
          </p:nvPr>
        </p:nvGraphicFramePr>
        <p:xfrm>
          <a:off x="3352800" y="5562600"/>
          <a:ext cx="2368550" cy="881063"/>
        </p:xfrm>
        <a:graphic>
          <a:graphicData uri="http://schemas.openxmlformats.org/presentationml/2006/ole">
            <mc:AlternateContent xmlns:mc="http://schemas.openxmlformats.org/markup-compatibility/2006">
              <mc:Choice xmlns:v="urn:schemas-microsoft-com:vml" Requires="v">
                <p:oleObj spid="_x0000_s152602" name="Equation" r:id="rId10" imgW="1600200" imgH="736560" progId="Equation.DSMT4">
                  <p:embed/>
                </p:oleObj>
              </mc:Choice>
              <mc:Fallback>
                <p:oleObj name="Equation" r:id="rId10" imgW="1600200" imgH="736560" progId="Equation.DSMT4">
                  <p:embed/>
                  <p:pic>
                    <p:nvPicPr>
                      <p:cNvPr id="0" name=""/>
                      <p:cNvPicPr>
                        <a:picLocks noChangeAspect="1" noChangeArrowheads="1"/>
                      </p:cNvPicPr>
                      <p:nvPr/>
                    </p:nvPicPr>
                    <p:blipFill>
                      <a:blip r:embed="rId11"/>
                      <a:srcRect/>
                      <a:stretch>
                        <a:fillRect/>
                      </a:stretch>
                    </p:blipFill>
                    <p:spPr bwMode="auto">
                      <a:xfrm>
                        <a:off x="3352800" y="5562600"/>
                        <a:ext cx="23685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4414707"/>
      </p:ext>
    </p:extLst>
  </p:cSld>
  <p:clrMapOvr>
    <a:masterClrMapping/>
  </p:clrMapOvr>
  <mc:AlternateContent xmlns:mc="http://schemas.openxmlformats.org/markup-compatibility/2006">
    <mc:Choice xmlns:p14="http://schemas.microsoft.com/office/powerpoint/2010/main" Requires="p14">
      <p:transition spd="slow" p14:dur="2000" advTm="95582"/>
    </mc:Choice>
    <mc:Fallback>
      <p:transition spd="slow" advTm="9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Vector addition is commutative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Because the entries of a vector are in a field, where addition is commutative, you sort-of expect vector addition to be commutative</a:t>
            </a:r>
          </a:p>
          <a:p>
            <a:endParaRPr lang="en-US" dirty="0"/>
          </a:p>
          <a:p>
            <a:endParaRPr lang="en-US" dirty="0" smtClean="0"/>
          </a:p>
          <a:p>
            <a:endParaRPr lang="en-US" dirty="0"/>
          </a:p>
          <a:p>
            <a:pPr marL="0" indent="0">
              <a:buNone/>
            </a:pPr>
            <a:endParaRPr lang="en-US" dirty="0" smtClean="0"/>
          </a:p>
          <a:p>
            <a:endParaRPr lang="en-US"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212613206"/>
              </p:ext>
            </p:extLst>
          </p:nvPr>
        </p:nvGraphicFramePr>
        <p:xfrm>
          <a:off x="2667000" y="2819400"/>
          <a:ext cx="3498850" cy="881063"/>
        </p:xfrm>
        <a:graphic>
          <a:graphicData uri="http://schemas.openxmlformats.org/presentationml/2006/ole">
            <mc:AlternateContent xmlns:mc="http://schemas.openxmlformats.org/markup-compatibility/2006">
              <mc:Choice xmlns:v="urn:schemas-microsoft-com:vml" Requires="v">
                <p:oleObj spid="_x0000_s153617" name="Equation" r:id="rId6" imgW="2361960" imgH="736560" progId="Equation.DSMT4">
                  <p:embed/>
                </p:oleObj>
              </mc:Choice>
              <mc:Fallback>
                <p:oleObj name="Equation" r:id="rId6" imgW="2361960" imgH="736560" progId="Equation.DSMT4">
                  <p:embed/>
                  <p:pic>
                    <p:nvPicPr>
                      <p:cNvPr id="0" name=""/>
                      <p:cNvPicPr>
                        <a:picLocks noChangeAspect="1" noChangeArrowheads="1"/>
                      </p:cNvPicPr>
                      <p:nvPr/>
                    </p:nvPicPr>
                    <p:blipFill>
                      <a:blip r:embed="rId7"/>
                      <a:srcRect/>
                      <a:stretch>
                        <a:fillRect/>
                      </a:stretch>
                    </p:blipFill>
                    <p:spPr bwMode="auto">
                      <a:xfrm>
                        <a:off x="2667000" y="2819400"/>
                        <a:ext cx="349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00970279"/>
              </p:ext>
            </p:extLst>
          </p:nvPr>
        </p:nvGraphicFramePr>
        <p:xfrm>
          <a:off x="2695120" y="3929742"/>
          <a:ext cx="3498850" cy="881063"/>
        </p:xfrm>
        <a:graphic>
          <a:graphicData uri="http://schemas.openxmlformats.org/presentationml/2006/ole">
            <mc:AlternateContent xmlns:mc="http://schemas.openxmlformats.org/markup-compatibility/2006">
              <mc:Choice xmlns:v="urn:schemas-microsoft-com:vml" Requires="v">
                <p:oleObj spid="_x0000_s153618" name="Equation" r:id="rId8" imgW="2361960" imgH="736560" progId="Equation.DSMT4">
                  <p:embed/>
                </p:oleObj>
              </mc:Choice>
              <mc:Fallback>
                <p:oleObj name="Equation" r:id="rId8" imgW="2361960" imgH="736560" progId="Equation.DSMT4">
                  <p:embed/>
                  <p:pic>
                    <p:nvPicPr>
                      <p:cNvPr id="0" name=""/>
                      <p:cNvPicPr>
                        <a:picLocks noChangeAspect="1" noChangeArrowheads="1"/>
                      </p:cNvPicPr>
                      <p:nvPr/>
                    </p:nvPicPr>
                    <p:blipFill>
                      <a:blip r:embed="rId9"/>
                      <a:srcRect/>
                      <a:stretch>
                        <a:fillRect/>
                      </a:stretch>
                    </p:blipFill>
                    <p:spPr bwMode="auto">
                      <a:xfrm>
                        <a:off x="2695120" y="3929742"/>
                        <a:ext cx="349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6691065"/>
      </p:ext>
    </p:extLst>
  </p:cSld>
  <p:clrMapOvr>
    <a:masterClrMapping/>
  </p:clrMapOvr>
  <mc:AlternateContent xmlns:mc="http://schemas.openxmlformats.org/markup-compatibility/2006">
    <mc:Choice xmlns:p14="http://schemas.microsoft.com/office/powerpoint/2010/main" Requires="p14">
      <p:transition spd="slow" p14:dur="2000" advTm="38005"/>
    </mc:Choice>
    <mc:Fallback>
      <p:transition spd="slow" advTm="3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Vector addition is associative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Because the entries of a vector are in a field, where addition is associative, you sort-of expect vector addition to be associative</a:t>
            </a:r>
          </a:p>
          <a:p>
            <a:endParaRPr lang="en-US" dirty="0"/>
          </a:p>
          <a:p>
            <a:endParaRPr lang="en-US" dirty="0" smtClean="0"/>
          </a:p>
          <a:p>
            <a:endParaRPr lang="en-US" dirty="0"/>
          </a:p>
          <a:p>
            <a:pPr marL="0" indent="0">
              <a:buNone/>
            </a:pPr>
            <a:endParaRPr lang="en-US" dirty="0" smtClean="0"/>
          </a:p>
          <a:p>
            <a:endParaRPr lang="en-US"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297486830"/>
              </p:ext>
            </p:extLst>
          </p:nvPr>
        </p:nvGraphicFramePr>
        <p:xfrm>
          <a:off x="1143000" y="2667000"/>
          <a:ext cx="6584950" cy="1884363"/>
        </p:xfrm>
        <a:graphic>
          <a:graphicData uri="http://schemas.openxmlformats.org/presentationml/2006/ole">
            <mc:AlternateContent xmlns:mc="http://schemas.openxmlformats.org/markup-compatibility/2006">
              <mc:Choice xmlns:v="urn:schemas-microsoft-com:vml" Requires="v">
                <p:oleObj spid="_x0000_s155664" name="Equation" r:id="rId6" imgW="4444920" imgH="1574640" progId="Equation.DSMT4">
                  <p:embed/>
                </p:oleObj>
              </mc:Choice>
              <mc:Fallback>
                <p:oleObj name="Equation" r:id="rId6" imgW="4444920" imgH="1574640" progId="Equation.DSMT4">
                  <p:embed/>
                  <p:pic>
                    <p:nvPicPr>
                      <p:cNvPr id="0" name=""/>
                      <p:cNvPicPr>
                        <a:picLocks noChangeAspect="1" noChangeArrowheads="1"/>
                      </p:cNvPicPr>
                      <p:nvPr/>
                    </p:nvPicPr>
                    <p:blipFill>
                      <a:blip r:embed="rId7"/>
                      <a:srcRect/>
                      <a:stretch>
                        <a:fillRect/>
                      </a:stretch>
                    </p:blipFill>
                    <p:spPr bwMode="auto">
                      <a:xfrm>
                        <a:off x="1143000" y="2667000"/>
                        <a:ext cx="65849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28636845"/>
              </p:ext>
            </p:extLst>
          </p:nvPr>
        </p:nvGraphicFramePr>
        <p:xfrm>
          <a:off x="1143000" y="4572000"/>
          <a:ext cx="6208713" cy="1884363"/>
        </p:xfrm>
        <a:graphic>
          <a:graphicData uri="http://schemas.openxmlformats.org/presentationml/2006/ole">
            <mc:AlternateContent xmlns:mc="http://schemas.openxmlformats.org/markup-compatibility/2006">
              <mc:Choice xmlns:v="urn:schemas-microsoft-com:vml" Requires="v">
                <p:oleObj spid="_x0000_s155665" name="Equation" r:id="rId8" imgW="4190760" imgH="1574640" progId="Equation.DSMT4">
                  <p:embed/>
                </p:oleObj>
              </mc:Choice>
              <mc:Fallback>
                <p:oleObj name="Equation" r:id="rId8" imgW="4190760" imgH="1574640" progId="Equation.DSMT4">
                  <p:embed/>
                  <p:pic>
                    <p:nvPicPr>
                      <p:cNvPr id="0" name=""/>
                      <p:cNvPicPr>
                        <a:picLocks noChangeAspect="1" noChangeArrowheads="1"/>
                      </p:cNvPicPr>
                      <p:nvPr/>
                    </p:nvPicPr>
                    <p:blipFill>
                      <a:blip r:embed="rId9"/>
                      <a:srcRect/>
                      <a:stretch>
                        <a:fillRect/>
                      </a:stretch>
                    </p:blipFill>
                    <p:spPr bwMode="auto">
                      <a:xfrm>
                        <a:off x="1143000" y="4572000"/>
                        <a:ext cx="6208713"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2524521"/>
      </p:ext>
    </p:extLst>
  </p:cSld>
  <p:clrMapOvr>
    <a:masterClrMapping/>
  </p:clrMapOvr>
  <mc:AlternateContent xmlns:mc="http://schemas.openxmlformats.org/markup-compatibility/2006">
    <mc:Choice xmlns:p14="http://schemas.microsoft.com/office/powerpoint/2010/main" Requires="p14">
      <p:transition spd="slow" p14:dur="2000" advTm="27221"/>
    </mc:Choice>
    <mc:Fallback>
      <p:transition spd="slow" advTm="2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Scalar multiplication distributes</a:t>
            </a:r>
            <a:br>
              <a:rPr lang="en-US" dirty="0" smtClean="0"/>
            </a:br>
            <a:r>
              <a:rPr lang="en-US" dirty="0" smtClean="0"/>
              <a:t>over vector addition</a:t>
            </a:r>
            <a:endParaRPr lang="en-CA" dirty="0"/>
          </a:p>
        </p:txBody>
      </p:sp>
      <p:sp>
        <p:nvSpPr>
          <p:cNvPr id="3" name="Content Placeholder 2"/>
          <p:cNvSpPr>
            <a:spLocks noGrp="1"/>
          </p:cNvSpPr>
          <p:nvPr>
            <p:ph idx="1"/>
          </p:nvPr>
        </p:nvSpPr>
        <p:spPr/>
        <p:txBody>
          <a:bodyPr/>
          <a:lstStyle/>
          <a:p>
            <a:r>
              <a:rPr lang="en-US" dirty="0" smtClean="0"/>
              <a:t>The seventh axiom is</a:t>
            </a:r>
          </a:p>
          <a:p>
            <a:pPr marL="0" indent="0" algn="ctr">
              <a:buNone/>
            </a:pPr>
            <a:r>
              <a:rPr lang="en-US" i="1" dirty="0" smtClean="0">
                <a:latin typeface="Symbol" panose="05050102010706020507" pitchFamily="18" charset="2"/>
              </a:rPr>
              <a:t>a</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a</a:t>
            </a:r>
            <a:r>
              <a:rPr lang="en-US" b="1" dirty="0" smtClean="0">
                <a:latin typeface="Times New Roman" panose="02020603050405020304" pitchFamily="18" charset="0"/>
              </a:rPr>
              <a:t>u</a:t>
            </a:r>
            <a:r>
              <a:rPr lang="en-US" i="1" dirty="0" smtClean="0">
                <a:latin typeface="Symbol" panose="05050102010706020507" pitchFamily="18" charset="2"/>
              </a:rPr>
              <a:t> </a:t>
            </a:r>
            <a:r>
              <a:rPr lang="en-US" dirty="0" smtClean="0">
                <a:latin typeface="Symbol" panose="05050102010706020507" pitchFamily="18" charset="2"/>
              </a:rPr>
              <a:t>+</a:t>
            </a:r>
            <a:r>
              <a:rPr lang="en-US" i="1" dirty="0" smtClean="0">
                <a:latin typeface="Symbol" panose="05050102010706020507" pitchFamily="18" charset="2"/>
              </a:rPr>
              <a:t> a</a:t>
            </a:r>
            <a:r>
              <a:rPr lang="en-US" b="1" dirty="0" smtClean="0">
                <a:latin typeface="Times New Roman" panose="02020603050405020304" pitchFamily="18" charset="0"/>
              </a:rPr>
              <a:t>u</a:t>
            </a:r>
            <a:r>
              <a:rPr lang="en-US" dirty="0" smtClean="0"/>
              <a:t> </a:t>
            </a:r>
            <a:r>
              <a:rPr lang="en-US" dirty="0"/>
              <a:t>for all </a:t>
            </a:r>
            <a:r>
              <a:rPr lang="en-US" i="1" dirty="0" smtClean="0">
                <a:latin typeface="Symbol" panose="05050102010706020507" pitchFamily="18" charset="2"/>
              </a:rPr>
              <a:t>a </a:t>
            </a:r>
            <a:r>
              <a:rPr lang="en-US" dirty="0" smtClean="0"/>
              <a:t>in </a:t>
            </a:r>
            <a:r>
              <a:rPr lang="en-US" b="1" dirty="0">
                <a:latin typeface="Times New Roman" panose="02020603050405020304" pitchFamily="18" charset="0"/>
              </a:rPr>
              <a:t>F</a:t>
            </a:r>
            <a:r>
              <a:rPr lang="en-US" dirty="0"/>
              <a:t> and all vectors </a:t>
            </a:r>
            <a:r>
              <a:rPr lang="en-US" b="1" dirty="0" smtClean="0"/>
              <a:t>u</a:t>
            </a:r>
            <a:r>
              <a:rPr lang="en-US" dirty="0" smtClean="0"/>
              <a:t> and </a:t>
            </a:r>
            <a:r>
              <a:rPr lang="en-US" b="1" dirty="0" smtClean="0"/>
              <a:t>v</a:t>
            </a:r>
            <a:endParaRPr lang="en-US" dirty="0" smtClean="0"/>
          </a:p>
          <a:p>
            <a:endParaRPr lang="en-US" dirty="0" smtClean="0"/>
          </a:p>
          <a:p>
            <a:r>
              <a:rPr lang="en-US" dirty="0" smtClean="0"/>
              <a:t>The seventh basically says to calculate</a:t>
            </a:r>
            <a:endParaRPr lang="en-US" b="1" dirty="0" smtClean="0"/>
          </a:p>
          <a:p>
            <a:endParaRPr lang="en-US" dirty="0" smtClean="0"/>
          </a:p>
          <a:p>
            <a:pPr marL="0" indent="0">
              <a:buNone/>
            </a:pPr>
            <a:endParaRPr lang="en-US" dirty="0" smtClean="0"/>
          </a:p>
          <a:p>
            <a:pPr marL="0" indent="0">
              <a:buNone/>
            </a:pPr>
            <a:r>
              <a:rPr lang="en-US" dirty="0" smtClean="0"/>
              <a:t>      you can calculate </a:t>
            </a:r>
          </a:p>
          <a:p>
            <a:pPr marL="0" indent="0">
              <a:buNone/>
            </a:pPr>
            <a:endParaRPr lang="en-US" sz="2800" dirty="0"/>
          </a:p>
          <a:p>
            <a:pPr marL="0" indent="0">
              <a:buNone/>
            </a:pPr>
            <a:r>
              <a:rPr lang="en-US" dirty="0" smtClean="0"/>
              <a:t>     or</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396909034"/>
              </p:ext>
            </p:extLst>
          </p:nvPr>
        </p:nvGraphicFramePr>
        <p:xfrm>
          <a:off x="5562600" y="2633662"/>
          <a:ext cx="2918114" cy="857250"/>
        </p:xfrm>
        <a:graphic>
          <a:graphicData uri="http://schemas.openxmlformats.org/presentationml/2006/ole">
            <mc:AlternateContent xmlns:mc="http://schemas.openxmlformats.org/markup-compatibility/2006">
              <mc:Choice xmlns:v="urn:schemas-microsoft-com:vml" Requires="v">
                <p:oleObj spid="_x0000_s154655" name="Equation" r:id="rId6" imgW="2171520" imgH="787320" progId="Equation.DSMT4">
                  <p:embed/>
                </p:oleObj>
              </mc:Choice>
              <mc:Fallback>
                <p:oleObj name="Equation" r:id="rId6" imgW="2171520" imgH="787320" progId="Equation.DSMT4">
                  <p:embed/>
                  <p:pic>
                    <p:nvPicPr>
                      <p:cNvPr id="0" name=""/>
                      <p:cNvPicPr>
                        <a:picLocks noChangeAspect="1" noChangeArrowheads="1"/>
                      </p:cNvPicPr>
                      <p:nvPr/>
                    </p:nvPicPr>
                    <p:blipFill>
                      <a:blip r:embed="rId7"/>
                      <a:srcRect/>
                      <a:stretch>
                        <a:fillRect/>
                      </a:stretch>
                    </p:blipFill>
                    <p:spPr bwMode="auto">
                      <a:xfrm>
                        <a:off x="5562600" y="2633662"/>
                        <a:ext cx="291811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17884071"/>
              </p:ext>
            </p:extLst>
          </p:nvPr>
        </p:nvGraphicFramePr>
        <p:xfrm>
          <a:off x="3045691" y="3847575"/>
          <a:ext cx="5564909" cy="855806"/>
        </p:xfrm>
        <a:graphic>
          <a:graphicData uri="http://schemas.openxmlformats.org/presentationml/2006/ole">
            <mc:AlternateContent xmlns:mc="http://schemas.openxmlformats.org/markup-compatibility/2006">
              <mc:Choice xmlns:v="urn:schemas-microsoft-com:vml" Requires="v">
                <p:oleObj spid="_x0000_s154656" name="Equation" r:id="rId8" imgW="4140000" imgH="787320" progId="Equation.DSMT4">
                  <p:embed/>
                </p:oleObj>
              </mc:Choice>
              <mc:Fallback>
                <p:oleObj name="Equation" r:id="rId8" imgW="4140000" imgH="787320" progId="Equation.DSMT4">
                  <p:embed/>
                  <p:pic>
                    <p:nvPicPr>
                      <p:cNvPr id="0" name=""/>
                      <p:cNvPicPr>
                        <a:picLocks noChangeAspect="1" noChangeArrowheads="1"/>
                      </p:cNvPicPr>
                      <p:nvPr/>
                    </p:nvPicPr>
                    <p:blipFill>
                      <a:blip r:embed="rId9"/>
                      <a:srcRect/>
                      <a:stretch>
                        <a:fillRect/>
                      </a:stretch>
                    </p:blipFill>
                    <p:spPr bwMode="auto">
                      <a:xfrm>
                        <a:off x="3045691" y="3847575"/>
                        <a:ext cx="5564909" cy="85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329711840"/>
              </p:ext>
            </p:extLst>
          </p:nvPr>
        </p:nvGraphicFramePr>
        <p:xfrm>
          <a:off x="1251856" y="4765386"/>
          <a:ext cx="7049944" cy="1711614"/>
        </p:xfrm>
        <a:graphic>
          <a:graphicData uri="http://schemas.openxmlformats.org/presentationml/2006/ole">
            <mc:AlternateContent xmlns:mc="http://schemas.openxmlformats.org/markup-compatibility/2006">
              <mc:Choice xmlns:v="urn:schemas-microsoft-com:vml" Requires="v">
                <p:oleObj spid="_x0000_s154657" name="Equation" r:id="rId10" imgW="5244840" imgH="1574640" progId="Equation.DSMT4">
                  <p:embed/>
                </p:oleObj>
              </mc:Choice>
              <mc:Fallback>
                <p:oleObj name="Equation" r:id="rId10" imgW="5244840" imgH="1574640" progId="Equation.DSMT4">
                  <p:embed/>
                  <p:pic>
                    <p:nvPicPr>
                      <p:cNvPr id="0" name=""/>
                      <p:cNvPicPr>
                        <a:picLocks noChangeAspect="1" noChangeArrowheads="1"/>
                      </p:cNvPicPr>
                      <p:nvPr/>
                    </p:nvPicPr>
                    <p:blipFill>
                      <a:blip r:embed="rId11"/>
                      <a:srcRect/>
                      <a:stretch>
                        <a:fillRect/>
                      </a:stretch>
                    </p:blipFill>
                    <p:spPr bwMode="auto">
                      <a:xfrm>
                        <a:off x="1251856" y="4765386"/>
                        <a:ext cx="7049944" cy="171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88495632"/>
      </p:ext>
    </p:extLst>
  </p:cSld>
  <p:clrMapOvr>
    <a:masterClrMapping/>
  </p:clrMapOvr>
  <mc:AlternateContent xmlns:mc="http://schemas.openxmlformats.org/markup-compatibility/2006">
    <mc:Choice xmlns:p14="http://schemas.microsoft.com/office/powerpoint/2010/main" Requires="p14">
      <p:transition spd="slow" p14:dur="2000" advTm="65037"/>
    </mc:Choice>
    <mc:Fallback>
      <p:transition spd="slow" advTm="6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Scalar multiplication distributes</a:t>
            </a:r>
            <a:br>
              <a:rPr lang="en-US" dirty="0" smtClean="0"/>
            </a:br>
            <a:r>
              <a:rPr lang="en-US" dirty="0" smtClean="0"/>
              <a:t>over field addition</a:t>
            </a:r>
            <a:endParaRPr lang="en-CA" dirty="0"/>
          </a:p>
        </p:txBody>
      </p:sp>
      <p:sp>
        <p:nvSpPr>
          <p:cNvPr id="3" name="Content Placeholder 2"/>
          <p:cNvSpPr>
            <a:spLocks noGrp="1"/>
          </p:cNvSpPr>
          <p:nvPr>
            <p:ph idx="1"/>
          </p:nvPr>
        </p:nvSpPr>
        <p:spPr/>
        <p:txBody>
          <a:bodyPr/>
          <a:lstStyle/>
          <a:p>
            <a:r>
              <a:rPr lang="en-US" dirty="0" smtClean="0"/>
              <a:t>The eight axiom is</a:t>
            </a:r>
          </a:p>
          <a:p>
            <a:pPr marL="0" indent="0" algn="ctr">
              <a:buNone/>
            </a:pPr>
            <a:r>
              <a:rPr lang="en-US" dirty="0">
                <a:latin typeface="Times New Roman" panose="02020603050405020304" pitchFamily="18" charset="0"/>
              </a:rPr>
              <a:t>(</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smtClean="0">
                <a:latin typeface="Symbol" panose="05050102010706020507" pitchFamily="18" charset="2"/>
              </a:rPr>
              <a:t>b</a:t>
            </a:r>
            <a:r>
              <a:rPr lang="en-US" dirty="0">
                <a:latin typeface="Times New Roman" panose="02020603050405020304" pitchFamily="18" charset="0"/>
              </a:rPr>
              <a:t> </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a</a:t>
            </a:r>
            <a:r>
              <a:rPr lang="en-US" b="1" dirty="0" smtClean="0">
                <a:latin typeface="Times New Roman" panose="02020603050405020304" pitchFamily="18" charset="0"/>
              </a:rPr>
              <a:t>u</a:t>
            </a:r>
            <a:r>
              <a:rPr lang="en-US" i="1" dirty="0" smtClean="0">
                <a:latin typeface="Symbol" panose="05050102010706020507" pitchFamily="18" charset="2"/>
              </a:rPr>
              <a:t> </a:t>
            </a:r>
            <a:r>
              <a:rPr lang="en-US" dirty="0" smtClean="0">
                <a:latin typeface="Symbol" panose="05050102010706020507" pitchFamily="18" charset="2"/>
              </a:rPr>
              <a:t>+</a:t>
            </a:r>
            <a:r>
              <a:rPr lang="en-US" i="1" dirty="0" smtClean="0">
                <a:latin typeface="Symbol" panose="05050102010706020507" pitchFamily="18" charset="2"/>
              </a:rPr>
              <a:t> </a:t>
            </a:r>
            <a:r>
              <a:rPr lang="en-US" i="1" dirty="0" err="1" smtClean="0">
                <a:latin typeface="Symbol" panose="05050102010706020507" pitchFamily="18" charset="2"/>
              </a:rPr>
              <a:t>b</a:t>
            </a:r>
            <a:r>
              <a:rPr lang="en-US" b="1" dirty="0" err="1" smtClean="0">
                <a:latin typeface="Times New Roman" panose="02020603050405020304" pitchFamily="18" charset="0"/>
              </a:rPr>
              <a:t>u</a:t>
            </a:r>
            <a:r>
              <a:rPr lang="en-US" dirty="0" smtClean="0"/>
              <a:t> </a:t>
            </a:r>
            <a:r>
              <a:rPr lang="en-US" dirty="0"/>
              <a:t>for all </a:t>
            </a:r>
            <a:r>
              <a:rPr lang="en-US" i="1" dirty="0">
                <a:latin typeface="Symbol" panose="05050102010706020507" pitchFamily="18" charset="2"/>
              </a:rPr>
              <a:t>a</a:t>
            </a:r>
            <a:r>
              <a:rPr lang="en-US" dirty="0">
                <a:latin typeface="Symbol" panose="05050102010706020507" pitchFamily="18" charset="2"/>
              </a:rPr>
              <a:t>, </a:t>
            </a:r>
            <a:r>
              <a:rPr lang="en-US" i="1" dirty="0">
                <a:latin typeface="Symbol" panose="05050102010706020507" pitchFamily="18" charset="2"/>
              </a:rPr>
              <a:t>b</a:t>
            </a:r>
            <a:r>
              <a:rPr lang="en-US" dirty="0"/>
              <a:t> in </a:t>
            </a:r>
            <a:r>
              <a:rPr lang="en-US" b="1" dirty="0">
                <a:latin typeface="Times New Roman" panose="02020603050405020304" pitchFamily="18" charset="0"/>
              </a:rPr>
              <a:t>F</a:t>
            </a:r>
            <a:r>
              <a:rPr lang="en-US" dirty="0"/>
              <a:t> and all vectors </a:t>
            </a:r>
            <a:r>
              <a:rPr lang="en-US" b="1" dirty="0"/>
              <a:t>u</a:t>
            </a:r>
            <a:endParaRPr lang="en-US" dirty="0" smtClean="0"/>
          </a:p>
          <a:p>
            <a:endParaRPr lang="en-US" dirty="0" smtClean="0"/>
          </a:p>
          <a:p>
            <a:r>
              <a:rPr lang="en-US" dirty="0" smtClean="0"/>
              <a:t>The eight basically says to calculate</a:t>
            </a:r>
            <a:endParaRPr lang="en-US" b="1" dirty="0" smtClean="0"/>
          </a:p>
          <a:p>
            <a:endParaRPr lang="en-US" dirty="0" smtClean="0"/>
          </a:p>
          <a:p>
            <a:pPr marL="0" indent="0">
              <a:buNone/>
            </a:pPr>
            <a:endParaRPr lang="en-US" dirty="0" smtClean="0"/>
          </a:p>
          <a:p>
            <a:pPr marL="0" indent="0">
              <a:buNone/>
            </a:pPr>
            <a:r>
              <a:rPr lang="en-US" dirty="0" smtClean="0"/>
              <a:t>      you can calculate </a:t>
            </a:r>
          </a:p>
          <a:p>
            <a:pPr marL="0" indent="0">
              <a:buNone/>
            </a:pPr>
            <a:endParaRPr lang="en-US" sz="2800" dirty="0"/>
          </a:p>
          <a:p>
            <a:pPr marL="0" indent="0">
              <a:buNone/>
            </a:pPr>
            <a:r>
              <a:rPr lang="en-US" dirty="0" smtClean="0"/>
              <a:t>     or</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276867988"/>
              </p:ext>
            </p:extLst>
          </p:nvPr>
        </p:nvGraphicFramePr>
        <p:xfrm>
          <a:off x="5195888" y="2609850"/>
          <a:ext cx="2271712" cy="881063"/>
        </p:xfrm>
        <a:graphic>
          <a:graphicData uri="http://schemas.openxmlformats.org/presentationml/2006/ole">
            <mc:AlternateContent xmlns:mc="http://schemas.openxmlformats.org/markup-compatibility/2006">
              <mc:Choice xmlns:v="urn:schemas-microsoft-com:vml" Requires="v">
                <p:oleObj spid="_x0000_s151583" name="Equation" r:id="rId6" imgW="1536480" imgH="736560" progId="Equation.DSMT4">
                  <p:embed/>
                </p:oleObj>
              </mc:Choice>
              <mc:Fallback>
                <p:oleObj name="Equation" r:id="rId6" imgW="1536480" imgH="736560" progId="Equation.DSMT4">
                  <p:embed/>
                  <p:pic>
                    <p:nvPicPr>
                      <p:cNvPr id="0" name=""/>
                      <p:cNvPicPr>
                        <a:picLocks noChangeAspect="1" noChangeArrowheads="1"/>
                      </p:cNvPicPr>
                      <p:nvPr/>
                    </p:nvPicPr>
                    <p:blipFill>
                      <a:blip r:embed="rId7"/>
                      <a:srcRect/>
                      <a:stretch>
                        <a:fillRect/>
                      </a:stretch>
                    </p:blipFill>
                    <p:spPr bwMode="auto">
                      <a:xfrm>
                        <a:off x="5195888" y="2609850"/>
                        <a:ext cx="2271712"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65678994"/>
              </p:ext>
            </p:extLst>
          </p:nvPr>
        </p:nvGraphicFramePr>
        <p:xfrm>
          <a:off x="3016250" y="3813175"/>
          <a:ext cx="5670550" cy="881063"/>
        </p:xfrm>
        <a:graphic>
          <a:graphicData uri="http://schemas.openxmlformats.org/presentationml/2006/ole">
            <mc:AlternateContent xmlns:mc="http://schemas.openxmlformats.org/markup-compatibility/2006">
              <mc:Choice xmlns:v="urn:schemas-microsoft-com:vml" Requires="v">
                <p:oleObj spid="_x0000_s151584" name="Equation" r:id="rId8" imgW="3835080" imgH="736560" progId="Equation.DSMT4">
                  <p:embed/>
                </p:oleObj>
              </mc:Choice>
              <mc:Fallback>
                <p:oleObj name="Equation" r:id="rId8" imgW="3835080" imgH="736560" progId="Equation.DSMT4">
                  <p:embed/>
                  <p:pic>
                    <p:nvPicPr>
                      <p:cNvPr id="0" name=""/>
                      <p:cNvPicPr>
                        <a:picLocks noChangeAspect="1" noChangeArrowheads="1"/>
                      </p:cNvPicPr>
                      <p:nvPr/>
                    </p:nvPicPr>
                    <p:blipFill>
                      <a:blip r:embed="rId9"/>
                      <a:srcRect/>
                      <a:stretch>
                        <a:fillRect/>
                      </a:stretch>
                    </p:blipFill>
                    <p:spPr bwMode="auto">
                      <a:xfrm>
                        <a:off x="3016250" y="3813175"/>
                        <a:ext cx="56705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25180947"/>
              </p:ext>
            </p:extLst>
          </p:nvPr>
        </p:nvGraphicFramePr>
        <p:xfrm>
          <a:off x="1208314" y="4735288"/>
          <a:ext cx="6684962" cy="1852613"/>
        </p:xfrm>
        <a:graphic>
          <a:graphicData uri="http://schemas.openxmlformats.org/presentationml/2006/ole">
            <mc:AlternateContent xmlns:mc="http://schemas.openxmlformats.org/markup-compatibility/2006">
              <mc:Choice xmlns:v="urn:schemas-microsoft-com:vml" Requires="v">
                <p:oleObj spid="_x0000_s151585" name="Equation" r:id="rId10" imgW="4520880" imgH="1549080" progId="Equation.DSMT4">
                  <p:embed/>
                </p:oleObj>
              </mc:Choice>
              <mc:Fallback>
                <p:oleObj name="Equation" r:id="rId10" imgW="4520880" imgH="1549080" progId="Equation.DSMT4">
                  <p:embed/>
                  <p:pic>
                    <p:nvPicPr>
                      <p:cNvPr id="0" name=""/>
                      <p:cNvPicPr>
                        <a:picLocks noChangeAspect="1" noChangeArrowheads="1"/>
                      </p:cNvPicPr>
                      <p:nvPr/>
                    </p:nvPicPr>
                    <p:blipFill>
                      <a:blip r:embed="rId11"/>
                      <a:srcRect/>
                      <a:stretch>
                        <a:fillRect/>
                      </a:stretch>
                    </p:blipFill>
                    <p:spPr bwMode="auto">
                      <a:xfrm>
                        <a:off x="1208314" y="4735288"/>
                        <a:ext cx="668496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77804423"/>
      </p:ext>
    </p:extLst>
  </p:cSld>
  <p:clrMapOvr>
    <a:masterClrMapping/>
  </p:clrMapOvr>
  <mc:AlternateContent xmlns:mc="http://schemas.openxmlformats.org/markup-compatibility/2006">
    <mc:Choice xmlns:p14="http://schemas.microsoft.com/office/powerpoint/2010/main" Requires="p14">
      <p:transition spd="slow" p14:dur="2000" advTm="80189"/>
    </mc:Choice>
    <mc:Fallback>
      <p:transition spd="slow" advTm="8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There is a zero vector</a:t>
            </a:r>
            <a:endParaRPr lang="en-CA" dirty="0"/>
          </a:p>
        </p:txBody>
      </p:sp>
      <p:sp>
        <p:nvSpPr>
          <p:cNvPr id="3" name="Content Placeholder 2"/>
          <p:cNvSpPr>
            <a:spLocks noGrp="1"/>
          </p:cNvSpPr>
          <p:nvPr>
            <p:ph idx="1"/>
          </p:nvPr>
        </p:nvSpPr>
        <p:spPr/>
        <p:txBody>
          <a:bodyPr/>
          <a:lstStyle/>
          <a:p>
            <a:r>
              <a:rPr lang="en-US" dirty="0" smtClean="0"/>
              <a:t>The ninth axiom requires that there be zero vector </a:t>
            </a:r>
            <a:r>
              <a:rPr lang="en-US" b="1" dirty="0" smtClean="0"/>
              <a:t>0</a:t>
            </a:r>
            <a:r>
              <a:rPr lang="en-US" dirty="0" smtClean="0"/>
              <a:t> such that</a:t>
            </a:r>
          </a:p>
          <a:p>
            <a:pPr marL="0" indent="0" algn="ctr">
              <a:buNone/>
            </a:pPr>
            <a:r>
              <a:rPr lang="en-US" b="1" dirty="0" smtClean="0">
                <a:latin typeface="Times New Roman" panose="02020603050405020304" pitchFamily="18" charset="0"/>
              </a:rPr>
              <a:t>0</a:t>
            </a:r>
            <a:r>
              <a:rPr lang="en-US" i="1" dirty="0" smtClean="0">
                <a:latin typeface="Symbol" panose="05050102010706020507" pitchFamily="18" charset="2"/>
              </a:rPr>
              <a:t> </a:t>
            </a:r>
            <a:r>
              <a:rPr lang="en-US" dirty="0" smtClean="0">
                <a:latin typeface="Symbol" panose="05050102010706020507" pitchFamily="18" charset="2"/>
              </a:rPr>
              <a:t>+</a:t>
            </a:r>
            <a:r>
              <a:rPr lang="en-US" i="1" dirty="0" smtClean="0">
                <a:latin typeface="Symbol" panose="05050102010706020507" pitchFamily="18" charset="2"/>
              </a:rPr>
              <a:t> </a:t>
            </a:r>
            <a:r>
              <a:rPr lang="en-US" b="1" dirty="0" smtClean="0">
                <a:latin typeface="Times New Roman" panose="02020603050405020304" pitchFamily="18" charset="0"/>
              </a:rPr>
              <a:t>u</a:t>
            </a:r>
            <a:r>
              <a:rPr lang="en-US" dirty="0" smtClean="0"/>
              <a:t> </a:t>
            </a:r>
            <a:r>
              <a:rPr lang="en-US" b="1" dirty="0" smtClean="0"/>
              <a:t>= </a:t>
            </a:r>
            <a:r>
              <a:rPr lang="en-US" b="1" dirty="0">
                <a:latin typeface="Times New Roman" panose="02020603050405020304" pitchFamily="18" charset="0"/>
              </a:rPr>
              <a:t>u</a:t>
            </a:r>
            <a:r>
              <a:rPr lang="en-US" b="1" dirty="0" smtClean="0"/>
              <a:t> </a:t>
            </a:r>
            <a:r>
              <a:rPr lang="en-US" dirty="0" smtClean="0"/>
              <a:t>for </a:t>
            </a:r>
            <a:r>
              <a:rPr lang="en-US" dirty="0"/>
              <a:t>all </a:t>
            </a:r>
            <a:r>
              <a:rPr lang="en-US" dirty="0" smtClean="0"/>
              <a:t>vectors </a:t>
            </a:r>
            <a:r>
              <a:rPr lang="en-US" b="1" dirty="0"/>
              <a:t>u</a:t>
            </a:r>
            <a:endParaRPr lang="en-US" dirty="0" smtClean="0"/>
          </a:p>
          <a:p>
            <a:endParaRPr lang="en-US" dirty="0" smtClean="0"/>
          </a:p>
          <a:p>
            <a:pPr lvl="1"/>
            <a:r>
              <a:rPr lang="en-US" dirty="0" smtClean="0"/>
              <a:t>We’ve already discussed the zero vector</a:t>
            </a:r>
          </a:p>
          <a:p>
            <a:pPr marL="457200" lvl="1" indent="0">
              <a:buNone/>
            </a:pP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90766333"/>
      </p:ext>
    </p:extLst>
  </p:cSld>
  <p:clrMapOvr>
    <a:masterClrMapping/>
  </p:clrMapOvr>
  <mc:AlternateContent xmlns:mc="http://schemas.openxmlformats.org/markup-compatibility/2006">
    <mc:Choice xmlns:p14="http://schemas.microsoft.com/office/powerpoint/2010/main" Requires="p14">
      <p:transition spd="slow" p14:dur="2000" advTm="18525"/>
    </mc:Choice>
    <mc:Fallback>
      <p:transition spd="slow" advTm="1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vector spaces</a:t>
            </a:r>
          </a:p>
          <a:p>
            <a:pPr lvl="1"/>
            <a:r>
              <a:rPr lang="en-US" dirty="0" smtClean="0"/>
              <a:t>Look at some properties of vector spaces</a:t>
            </a:r>
            <a:endParaRPr lang="en-US" dirty="0" smtClean="0"/>
          </a:p>
          <a:p>
            <a:pPr lvl="1"/>
            <a:r>
              <a:rPr lang="en-US" dirty="0" smtClean="0"/>
              <a:t>List the vector space axioms</a:t>
            </a:r>
            <a:endParaRPr lang="en-US" dirty="0" smtClean="0"/>
          </a:p>
          <a:p>
            <a:pPr lvl="1"/>
            <a:r>
              <a:rPr lang="en-US" dirty="0" smtClean="0"/>
              <a:t>See how other properties can be deduced from these axioms</a:t>
            </a:r>
            <a:endParaRPr lang="en-US" i="1" baseline="30000"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5957"/>
    </mc:Choice>
    <mc:Fallback>
      <p:transition spd="slow" advTm="15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The existence of additive inverses</a:t>
            </a:r>
            <a:endParaRPr lang="en-CA" dirty="0"/>
          </a:p>
        </p:txBody>
      </p:sp>
      <p:sp>
        <p:nvSpPr>
          <p:cNvPr id="3" name="Content Placeholder 2"/>
          <p:cNvSpPr>
            <a:spLocks noGrp="1"/>
          </p:cNvSpPr>
          <p:nvPr>
            <p:ph idx="1"/>
          </p:nvPr>
        </p:nvSpPr>
        <p:spPr/>
        <p:txBody>
          <a:bodyPr/>
          <a:lstStyle/>
          <a:p>
            <a:r>
              <a:rPr lang="en-US" dirty="0" smtClean="0"/>
              <a:t>The tenth axiom says that for each vector </a:t>
            </a:r>
            <a:r>
              <a:rPr lang="en-US" b="1" dirty="0" smtClean="0"/>
              <a:t>u</a:t>
            </a:r>
            <a:r>
              <a:rPr lang="en-US" dirty="0" smtClean="0"/>
              <a:t>,</a:t>
            </a:r>
          </a:p>
          <a:p>
            <a:pPr marL="0" indent="0">
              <a:buNone/>
            </a:pPr>
            <a:r>
              <a:rPr lang="en-US" dirty="0"/>
              <a:t>	</a:t>
            </a:r>
            <a:r>
              <a:rPr lang="en-US" dirty="0" smtClean="0"/>
              <a:t>there is a vector denoted –</a:t>
            </a:r>
            <a:r>
              <a:rPr lang="en-US" b="1" dirty="0" smtClean="0"/>
              <a:t>u </a:t>
            </a:r>
            <a:r>
              <a:rPr lang="en-US" dirty="0" smtClean="0"/>
              <a:t>such that</a:t>
            </a:r>
          </a:p>
          <a:p>
            <a:pPr marL="0" indent="0" algn="ctr">
              <a:buNone/>
            </a:pPr>
            <a:r>
              <a:rPr lang="en-US" b="1" dirty="0" smtClean="0">
                <a:latin typeface="Times New Roman" panose="02020603050405020304" pitchFamily="18" charset="0"/>
              </a:rPr>
              <a:t>u </a:t>
            </a:r>
            <a:r>
              <a:rPr lang="en-US" dirty="0" smtClean="0">
                <a:latin typeface="Times New Roman" panose="02020603050405020304" pitchFamily="18" charset="0"/>
              </a:rPr>
              <a:t>+ (–</a:t>
            </a:r>
            <a:r>
              <a:rPr lang="en-US" b="1" dirty="0" smtClean="0">
                <a:latin typeface="Times New Roman" panose="02020603050405020304" pitchFamily="18" charset="0"/>
              </a:rPr>
              <a:t>u</a:t>
            </a:r>
            <a:r>
              <a:rPr lang="en-US" dirty="0" smtClean="0">
                <a:latin typeface="Times New Roman" panose="02020603050405020304" pitchFamily="18" charset="0"/>
              </a:rPr>
              <a:t>)</a:t>
            </a:r>
            <a:r>
              <a:rPr lang="en-US" dirty="0" smtClean="0"/>
              <a:t> </a:t>
            </a:r>
            <a:r>
              <a:rPr lang="en-US" b="1" dirty="0" smtClean="0"/>
              <a:t>= </a:t>
            </a:r>
            <a:r>
              <a:rPr lang="en-US" b="1" dirty="0" smtClean="0">
                <a:latin typeface="Times New Roman" panose="02020603050405020304" pitchFamily="18" charset="0"/>
              </a:rPr>
              <a:t>0</a:t>
            </a:r>
            <a:endParaRPr lang="en-US" b="1" dirty="0" smtClean="0"/>
          </a:p>
          <a:p>
            <a:pPr marL="457200" lvl="1" indent="0">
              <a:buNone/>
            </a:pP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82365277"/>
      </p:ext>
    </p:extLst>
  </p:cSld>
  <p:clrMapOvr>
    <a:masterClrMapping/>
  </p:clrMapOvr>
  <mc:AlternateContent xmlns:mc="http://schemas.openxmlformats.org/markup-compatibility/2006">
    <mc:Choice xmlns:p14="http://schemas.microsoft.com/office/powerpoint/2010/main" Requires="p14">
      <p:transition spd="slow" p14:dur="2000" advTm="20553"/>
    </mc:Choice>
    <mc:Fallback>
      <p:transition spd="slow" advTm="20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properties</a:t>
            </a:r>
            <a:endParaRPr lang="en-CA" dirty="0"/>
          </a:p>
        </p:txBody>
      </p:sp>
      <p:sp>
        <p:nvSpPr>
          <p:cNvPr id="3" name="Content Placeholder 2"/>
          <p:cNvSpPr>
            <a:spLocks noGrp="1"/>
          </p:cNvSpPr>
          <p:nvPr>
            <p:ph idx="1"/>
          </p:nvPr>
        </p:nvSpPr>
        <p:spPr/>
        <p:txBody>
          <a:bodyPr/>
          <a:lstStyle/>
          <a:p>
            <a:r>
              <a:rPr lang="en-US" dirty="0" smtClean="0"/>
              <a:t>All the other properties of vector spaces we listed can be deduced from these ten axioms</a:t>
            </a:r>
          </a:p>
          <a:p>
            <a:endParaRPr lang="en-US" dirty="0"/>
          </a:p>
          <a:p>
            <a:pPr marL="0" indent="0">
              <a:buNone/>
            </a:pPr>
            <a:r>
              <a:rPr lang="en-US" dirty="0" smtClean="0"/>
              <a:t>Theorem</a:t>
            </a:r>
          </a:p>
          <a:p>
            <a:pPr marL="0" indent="0">
              <a:buNone/>
            </a:pPr>
            <a:r>
              <a:rPr lang="en-US" dirty="0"/>
              <a:t>	</a:t>
            </a:r>
            <a:r>
              <a:rPr lang="en-US" dirty="0" smtClean="0"/>
              <a:t>The zero vector is unique.</a:t>
            </a:r>
            <a:endParaRPr lang="en-US" dirty="0"/>
          </a:p>
          <a:p>
            <a:pPr marL="0" indent="0">
              <a:buNone/>
            </a:pPr>
            <a:r>
              <a:rPr lang="en-US" dirty="0" smtClean="0"/>
              <a:t>Proof:</a:t>
            </a:r>
          </a:p>
          <a:p>
            <a:pPr marL="0" indent="0">
              <a:buNone/>
            </a:pPr>
            <a:r>
              <a:rPr lang="en-US" dirty="0"/>
              <a:t>	</a:t>
            </a:r>
            <a:r>
              <a:rPr lang="en-US" dirty="0" smtClean="0"/>
              <a:t>Suppose there are two vectors </a:t>
            </a:r>
            <a:r>
              <a:rPr lang="en-US" b="1" dirty="0" smtClean="0">
                <a:latin typeface="Times New Roman" panose="02020603050405020304" pitchFamily="18" charset="0"/>
              </a:rPr>
              <a:t>0</a:t>
            </a:r>
            <a:r>
              <a:rPr lang="en-US" dirty="0" smtClean="0"/>
              <a:t> and </a:t>
            </a:r>
            <a:r>
              <a:rPr lang="en-US" b="1" dirty="0" smtClean="0">
                <a:latin typeface="Times New Roman" panose="02020603050405020304" pitchFamily="18" charset="0"/>
              </a:rPr>
              <a:t>z</a:t>
            </a:r>
            <a:r>
              <a:rPr lang="en-US" dirty="0" smtClean="0"/>
              <a:t>,</a:t>
            </a:r>
          </a:p>
          <a:p>
            <a:pPr marL="0" indent="0">
              <a:buNone/>
            </a:pPr>
            <a:r>
              <a:rPr lang="en-US" dirty="0"/>
              <a:t>	</a:t>
            </a:r>
            <a:r>
              <a:rPr lang="en-US" dirty="0" smtClean="0"/>
              <a:t>	where </a:t>
            </a: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t> and</a:t>
            </a:r>
            <a:r>
              <a:rPr lang="en-US" b="1" dirty="0"/>
              <a:t> </a:t>
            </a:r>
            <a:r>
              <a:rPr lang="en-US" b="1" dirty="0" smtClean="0">
                <a:latin typeface="Times New Roman" panose="02020603050405020304" pitchFamily="18" charset="0"/>
              </a:rPr>
              <a:t>z </a:t>
            </a:r>
            <a:r>
              <a:rPr lang="en-US" dirty="0" smtClean="0">
                <a:latin typeface="Times New Roman" panose="02020603050405020304" pitchFamily="18" charset="0"/>
              </a:rPr>
              <a:t>+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t> for all vectors </a:t>
            </a:r>
            <a:r>
              <a:rPr lang="en-US" b="1" dirty="0" smtClean="0">
                <a:latin typeface="Times New Roman" panose="02020603050405020304" pitchFamily="18" charset="0"/>
              </a:rPr>
              <a:t>u</a:t>
            </a:r>
            <a:r>
              <a:rPr lang="en-US" dirty="0" smtClean="0"/>
              <a:t>.</a:t>
            </a:r>
          </a:p>
          <a:p>
            <a:pPr marL="0" indent="0">
              <a:buNone/>
            </a:pPr>
            <a:r>
              <a:rPr lang="en-US" dirty="0"/>
              <a:t>	</a:t>
            </a:r>
            <a:r>
              <a:rPr lang="en-US" dirty="0" smtClean="0"/>
              <a:t>Then </a:t>
            </a: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smtClean="0">
                <a:latin typeface="Times New Roman" panose="02020603050405020304" pitchFamily="18" charset="0"/>
              </a:rPr>
              <a:t>z</a:t>
            </a:r>
            <a:r>
              <a:rPr lang="en-US" dirty="0" smtClean="0">
                <a:latin typeface="Times New Roman" panose="02020603050405020304" pitchFamily="18" charset="0"/>
              </a:rPr>
              <a:t> = </a:t>
            </a:r>
            <a:r>
              <a:rPr lang="en-US" b="1" dirty="0" smtClean="0">
                <a:latin typeface="Times New Roman" panose="02020603050405020304" pitchFamily="18" charset="0"/>
              </a:rPr>
              <a:t>z</a:t>
            </a:r>
            <a:r>
              <a:rPr lang="en-US" dirty="0" smtClean="0"/>
              <a:t> and </a:t>
            </a:r>
            <a:r>
              <a:rPr lang="en-US" b="1" dirty="0" smtClean="0">
                <a:latin typeface="Times New Roman" panose="02020603050405020304" pitchFamily="18" charset="0"/>
              </a:rPr>
              <a:t>z</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a:t>
            </a:r>
          </a:p>
          <a:p>
            <a:pPr marL="0" indent="0">
              <a:buNone/>
            </a:pPr>
            <a:r>
              <a:rPr lang="en-US" dirty="0"/>
              <a:t>	</a:t>
            </a:r>
            <a:r>
              <a:rPr lang="en-US" dirty="0" smtClean="0"/>
              <a:t>	but </a:t>
            </a: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smtClean="0">
                <a:latin typeface="Times New Roman" panose="02020603050405020304" pitchFamily="18" charset="0"/>
              </a:rPr>
              <a:t>z</a:t>
            </a:r>
            <a:r>
              <a:rPr lang="en-US" dirty="0" smtClean="0">
                <a:latin typeface="Times New Roman" panose="02020603050405020304" pitchFamily="18" charset="0"/>
              </a:rPr>
              <a:t> = </a:t>
            </a:r>
            <a:r>
              <a:rPr lang="en-US" b="1" dirty="0" smtClean="0">
                <a:latin typeface="Times New Roman" panose="02020603050405020304" pitchFamily="18" charset="0"/>
              </a:rPr>
              <a:t>z</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 because vector addition commutes</a:t>
            </a:r>
          </a:p>
          <a:p>
            <a:pPr marL="0" indent="0">
              <a:buNone/>
            </a:pPr>
            <a:r>
              <a:rPr lang="en-US" dirty="0"/>
              <a:t>	</a:t>
            </a:r>
            <a:r>
              <a:rPr lang="en-US" dirty="0" smtClean="0"/>
              <a:t>Thus, </a:t>
            </a:r>
            <a:r>
              <a:rPr lang="en-US" b="1" dirty="0" smtClean="0">
                <a:latin typeface="Times New Roman" panose="02020603050405020304" pitchFamily="18" charset="0"/>
              </a:rPr>
              <a:t>z</a:t>
            </a:r>
            <a:r>
              <a:rPr lang="en-US" dirty="0" smtClean="0">
                <a:latin typeface="Times New Roman" panose="02020603050405020304" pitchFamily="18" charset="0"/>
              </a:rPr>
              <a:t> = </a:t>
            </a:r>
            <a:r>
              <a:rPr lang="en-US" b="1" dirty="0" smtClean="0">
                <a:latin typeface="Times New Roman" panose="02020603050405020304" pitchFamily="18" charset="0"/>
              </a:rPr>
              <a:t>0 </a:t>
            </a:r>
            <a:r>
              <a:rPr lang="en-US" dirty="0">
                <a:latin typeface="Times New Roman" panose="02020603050405020304" pitchFamily="18" charset="0"/>
              </a:rPr>
              <a:t>+ </a:t>
            </a:r>
            <a:r>
              <a:rPr lang="en-US" b="1" dirty="0" smtClean="0">
                <a:latin typeface="Times New Roman" panose="02020603050405020304" pitchFamily="18" charset="0"/>
              </a:rPr>
              <a:t>z</a:t>
            </a:r>
            <a:r>
              <a:rPr lang="en-US" dirty="0" smtClean="0">
                <a:latin typeface="Times New Roman" panose="02020603050405020304" pitchFamily="18" charset="0"/>
              </a:rPr>
              <a:t> =</a:t>
            </a:r>
            <a:r>
              <a:rPr lang="en-US" b="1" dirty="0" smtClean="0">
                <a:latin typeface="Times New Roman" panose="02020603050405020304" pitchFamily="18" charset="0"/>
              </a:rPr>
              <a:t> z</a:t>
            </a:r>
            <a:r>
              <a:rPr lang="en-US" dirty="0" smtClean="0">
                <a:latin typeface="Times New Roman" panose="02020603050405020304" pitchFamily="18" charset="0"/>
              </a:rPr>
              <a:t> +</a:t>
            </a:r>
            <a:r>
              <a:rPr lang="en-US" b="1" dirty="0" smtClean="0">
                <a:latin typeface="Times New Roman" panose="02020603050405020304" pitchFamily="18" charset="0"/>
              </a:rPr>
              <a:t> 0 </a:t>
            </a:r>
            <a:r>
              <a:rPr lang="en-US" dirty="0" smtClean="0">
                <a:latin typeface="Times New Roman" panose="02020603050405020304" pitchFamily="18" charset="0"/>
              </a:rPr>
              <a:t>=</a:t>
            </a:r>
            <a:r>
              <a:rPr lang="en-US" b="1" dirty="0" smtClean="0">
                <a:latin typeface="Times New Roman" panose="02020603050405020304" pitchFamily="18" charset="0"/>
              </a:rPr>
              <a:t> 0</a:t>
            </a:r>
            <a:r>
              <a:rPr lang="en-US" dirty="0" smtClean="0"/>
              <a:t>, but equality is transitive,</a:t>
            </a:r>
          </a:p>
          <a:p>
            <a:pPr marL="0" indent="0">
              <a:buNone/>
            </a:pPr>
            <a:r>
              <a:rPr lang="en-US" dirty="0"/>
              <a:t>	</a:t>
            </a:r>
            <a:r>
              <a:rPr lang="en-US" dirty="0" smtClean="0"/>
              <a:t>therefore </a:t>
            </a:r>
            <a:r>
              <a:rPr lang="en-US" b="1" dirty="0" smtClean="0">
                <a:latin typeface="Times New Roman" panose="02020603050405020304" pitchFamily="18" charset="0"/>
              </a:rPr>
              <a:t>z = 0</a:t>
            </a:r>
            <a:r>
              <a:rPr lang="en-US" dirty="0"/>
              <a:t>. ▮</a:t>
            </a:r>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76909941"/>
      </p:ext>
    </p:extLst>
  </p:cSld>
  <p:clrMapOvr>
    <a:masterClrMapping/>
  </p:clrMapOvr>
  <mc:AlternateContent xmlns:mc="http://schemas.openxmlformats.org/markup-compatibility/2006">
    <mc:Choice xmlns:p14="http://schemas.microsoft.com/office/powerpoint/2010/main" Requires="p14">
      <p:transition spd="slow" p14:dur="2000" advTm="96929"/>
    </mc:Choice>
    <mc:Fallback>
      <p:transition spd="slow" advTm="9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properties</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r>
              <a:rPr lang="en-US" dirty="0"/>
              <a:t>	</a:t>
            </a:r>
            <a:r>
              <a:rPr lang="en-US" dirty="0">
                <a:latin typeface="Times New Roman" panose="02020603050405020304" pitchFamily="18" charset="0"/>
              </a:rPr>
              <a:t> </a:t>
            </a:r>
            <a:r>
              <a:rPr lang="en-US" dirty="0" smtClean="0">
                <a:latin typeface="Times New Roman" panose="02020603050405020304" pitchFamily="18" charset="0"/>
              </a:rPr>
              <a:t>0·</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 for all vectors </a:t>
            </a:r>
            <a:r>
              <a:rPr lang="en-US" b="1" dirty="0" smtClean="0">
                <a:latin typeface="Times New Roman" panose="02020603050405020304" pitchFamily="18" charset="0"/>
              </a:rPr>
              <a:t>u</a:t>
            </a:r>
            <a:r>
              <a:rPr lang="en-US" dirty="0" smtClean="0"/>
              <a:t>.</a:t>
            </a:r>
            <a:endParaRPr lang="en-US" dirty="0"/>
          </a:p>
          <a:p>
            <a:pPr marL="0" indent="0">
              <a:buNone/>
            </a:pPr>
            <a:r>
              <a:rPr lang="en-US" dirty="0" smtClean="0"/>
              <a:t>Proof:</a:t>
            </a:r>
          </a:p>
          <a:p>
            <a:pPr marL="0" indent="0">
              <a:buNone/>
            </a:pPr>
            <a:r>
              <a:rPr lang="en-US" dirty="0"/>
              <a:t>	</a:t>
            </a:r>
            <a:r>
              <a:rPr lang="en-US" dirty="0" smtClean="0"/>
              <a:t>Let </a:t>
            </a:r>
            <a:r>
              <a:rPr lang="en-US" b="1" dirty="0" smtClean="0">
                <a:latin typeface="Times New Roman" panose="02020603050405020304" pitchFamily="18" charset="0"/>
              </a:rPr>
              <a:t>u</a:t>
            </a:r>
            <a:r>
              <a:rPr lang="en-US" dirty="0" smtClean="0"/>
              <a:t> be any vector.</a:t>
            </a:r>
          </a:p>
          <a:p>
            <a:pPr marL="0" indent="0">
              <a:buNone/>
            </a:pPr>
            <a:r>
              <a:rPr lang="en-US" dirty="0"/>
              <a:t>	</a:t>
            </a:r>
            <a:r>
              <a:rPr lang="en-US" dirty="0" smtClean="0"/>
              <a:t>Therefore      </a:t>
            </a:r>
            <a:r>
              <a:rPr lang="en-US" b="1" dirty="0" smtClean="0">
                <a:latin typeface="Times New Roman" panose="02020603050405020304" pitchFamily="18" charset="0"/>
              </a:rPr>
              <a:t>u</a:t>
            </a:r>
            <a:r>
              <a:rPr lang="en-US" dirty="0" smtClean="0">
                <a:latin typeface="Times New Roman" panose="02020603050405020304" pitchFamily="18" charset="0"/>
              </a:rPr>
              <a:t> 	= 1·</a:t>
            </a:r>
            <a:r>
              <a:rPr lang="en-US" b="1" dirty="0" smtClean="0">
                <a:latin typeface="Times New Roman" panose="02020603050405020304" pitchFamily="18" charset="0"/>
              </a:rPr>
              <a:t>u</a:t>
            </a:r>
            <a:r>
              <a:rPr lang="en-US" dirty="0">
                <a:latin typeface="Times New Roman" panose="02020603050405020304" pitchFamily="18" charset="0"/>
              </a:rPr>
              <a:t>	</a:t>
            </a:r>
            <a:r>
              <a:rPr lang="en-US" dirty="0" smtClean="0"/>
              <a:t>	but </a:t>
            </a:r>
            <a:r>
              <a:rPr lang="en-US" dirty="0" smtClean="0">
                <a:latin typeface="Times New Roman" panose="02020603050405020304" pitchFamily="18" charset="0"/>
              </a:rPr>
              <a:t>1 = 1 + 0</a:t>
            </a:r>
          </a:p>
          <a:p>
            <a:pPr marL="0" indent="0">
              <a:buNone/>
            </a:pPr>
            <a:r>
              <a:rPr lang="en-US" dirty="0"/>
              <a:t>	</a:t>
            </a:r>
            <a:r>
              <a:rPr lang="en-US" dirty="0" smtClean="0"/>
              <a:t>		</a:t>
            </a:r>
            <a:r>
              <a:rPr lang="en-US" dirty="0" smtClean="0">
                <a:latin typeface="Times New Roman" panose="02020603050405020304" pitchFamily="18" charset="0"/>
              </a:rPr>
              <a:t>= (1 + 0)·</a:t>
            </a:r>
            <a:r>
              <a:rPr lang="en-US" b="1" dirty="0" smtClean="0">
                <a:latin typeface="Times New Roman" panose="02020603050405020304" pitchFamily="18" charset="0"/>
              </a:rPr>
              <a:t>u</a:t>
            </a:r>
            <a:r>
              <a:rPr lang="en-US" dirty="0" smtClean="0"/>
              <a:t>	but </a:t>
            </a:r>
            <a:r>
              <a:rPr lang="en-US" dirty="0" smtClean="0">
                <a:latin typeface="Times New Roman" panose="02020603050405020304" pitchFamily="18" charset="0"/>
              </a:rPr>
              <a:t>(</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smtClean="0">
                <a:latin typeface="Symbol" panose="05050102010706020507" pitchFamily="18" charset="2"/>
              </a:rPr>
              <a:t>b</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i="1" dirty="0" smtClean="0">
                <a:latin typeface="Symbol" panose="05050102010706020507" pitchFamily="18" charset="2"/>
              </a:rPr>
              <a:t>a</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i="1" dirty="0" err="1" smtClean="0">
                <a:latin typeface="Symbol" panose="05050102010706020507" pitchFamily="18" charset="2"/>
              </a:rPr>
              <a:t>b</a:t>
            </a:r>
            <a:r>
              <a:rPr lang="en-US" b="1" dirty="0" err="1" smtClean="0">
                <a:latin typeface="Times New Roman" panose="02020603050405020304" pitchFamily="18" charset="0"/>
              </a:rPr>
              <a:t>u</a:t>
            </a:r>
            <a:endParaRPr lang="en-US" b="1" dirty="0" smtClean="0">
              <a:latin typeface="Times New Roman" panose="02020603050405020304" pitchFamily="18" charset="0"/>
            </a:endParaRPr>
          </a:p>
          <a:p>
            <a:pPr marL="0" indent="0">
              <a:buNone/>
            </a:pPr>
            <a:r>
              <a:rPr lang="en-US" dirty="0" smtClean="0"/>
              <a:t>	</a:t>
            </a:r>
            <a:r>
              <a:rPr lang="en-US" dirty="0"/>
              <a:t>		</a:t>
            </a:r>
            <a:r>
              <a:rPr lang="en-US" dirty="0">
                <a:latin typeface="Times New Roman" panose="02020603050405020304" pitchFamily="18" charset="0"/>
              </a:rPr>
              <a:t>= </a:t>
            </a:r>
            <a:r>
              <a:rPr lang="en-US" dirty="0" smtClean="0">
                <a:latin typeface="Times New Roman" panose="02020603050405020304" pitchFamily="18" charset="0"/>
              </a:rPr>
              <a:t>1</a:t>
            </a:r>
            <a:r>
              <a:rPr lang="en-US" dirty="0">
                <a:latin typeface="Times New Roman" panose="02020603050405020304" pitchFamily="18" charset="0"/>
              </a:rPr>
              <a:t>·</a:t>
            </a:r>
            <a:r>
              <a:rPr lang="en-US" b="1" dirty="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a:t>
            </a:r>
            <a:r>
              <a:rPr lang="en-US" b="1" dirty="0" smtClean="0">
                <a:latin typeface="Times New Roman" panose="02020603050405020304" pitchFamily="18" charset="0"/>
              </a:rPr>
              <a:t>u</a:t>
            </a:r>
            <a:r>
              <a:rPr lang="en-US" b="1" dirty="0" smtClean="0"/>
              <a:t>	</a:t>
            </a:r>
            <a:r>
              <a:rPr lang="en-US" dirty="0" smtClean="0"/>
              <a:t>but </a:t>
            </a:r>
            <a:r>
              <a:rPr lang="en-US" dirty="0" smtClean="0">
                <a:latin typeface="Times New Roman" panose="02020603050405020304" pitchFamily="18" charset="0"/>
              </a:rPr>
              <a:t>1·</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endParaRPr lang="en-US" dirty="0" smtClean="0">
              <a:latin typeface="Times New Roman" panose="02020603050405020304" pitchFamily="18" charset="0"/>
            </a:endParaRPr>
          </a:p>
          <a:p>
            <a:pPr marL="0" indent="0">
              <a:buNone/>
            </a:pPr>
            <a:r>
              <a:rPr lang="en-US" dirty="0"/>
              <a:t>			</a:t>
            </a:r>
            <a:r>
              <a:rPr lang="en-US" dirty="0">
                <a:latin typeface="Times New Roman" panose="02020603050405020304" pitchFamily="18" charset="0"/>
              </a:rPr>
              <a:t>= </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+ 0·</a:t>
            </a:r>
            <a:r>
              <a:rPr lang="en-US" b="1" dirty="0">
                <a:latin typeface="Times New Roman" panose="02020603050405020304" pitchFamily="18" charset="0"/>
              </a:rPr>
              <a:t>u</a:t>
            </a:r>
            <a:r>
              <a:rPr lang="en-US" b="1" dirty="0"/>
              <a:t>	</a:t>
            </a:r>
            <a:r>
              <a:rPr lang="en-US" dirty="0" smtClean="0"/>
              <a:t>but this says </a:t>
            </a:r>
            <a:r>
              <a:rPr lang="en-US" b="1" dirty="0" smtClean="0"/>
              <a:t>u</a:t>
            </a:r>
            <a:r>
              <a:rPr lang="en-US" dirty="0" smtClean="0"/>
              <a:t> </a:t>
            </a:r>
            <a:r>
              <a:rPr lang="en-US" dirty="0"/>
              <a:t>= </a:t>
            </a:r>
            <a:r>
              <a:rPr lang="en-US" b="1" dirty="0" smtClean="0"/>
              <a:t>u</a:t>
            </a:r>
            <a:r>
              <a:rPr lang="en-US" dirty="0">
                <a:latin typeface="Times New Roman" panose="02020603050405020304" pitchFamily="18" charset="0"/>
              </a:rPr>
              <a:t> + 0·</a:t>
            </a:r>
            <a:r>
              <a:rPr lang="en-US" b="1" dirty="0">
                <a:latin typeface="Times New Roman" panose="02020603050405020304" pitchFamily="18" charset="0"/>
              </a:rPr>
              <a:t>u</a:t>
            </a:r>
            <a:endParaRPr lang="en-US" dirty="0"/>
          </a:p>
          <a:p>
            <a:pPr marL="0" indent="0">
              <a:buNone/>
            </a:pPr>
            <a:r>
              <a:rPr lang="en-US" dirty="0" smtClean="0"/>
              <a:t>	Therefore, </a:t>
            </a:r>
            <a:r>
              <a:rPr lang="en-US" dirty="0" smtClean="0">
                <a:latin typeface="Times New Roman" panose="02020603050405020304" pitchFamily="18" charset="0"/>
              </a:rPr>
              <a:t>0·</a:t>
            </a:r>
            <a:r>
              <a:rPr lang="en-US" b="1" dirty="0" smtClean="0">
                <a:latin typeface="Times New Roman" panose="02020603050405020304" pitchFamily="18" charset="0"/>
              </a:rPr>
              <a:t>u</a:t>
            </a:r>
            <a:r>
              <a:rPr lang="en-US" dirty="0" smtClean="0"/>
              <a:t> is a zero vector.</a:t>
            </a:r>
          </a:p>
          <a:p>
            <a:pPr marL="0" indent="0">
              <a:buNone/>
            </a:pPr>
            <a:r>
              <a:rPr lang="en-US" dirty="0"/>
              <a:t>	</a:t>
            </a:r>
            <a:r>
              <a:rPr lang="en-US" dirty="0" smtClean="0"/>
              <a:t>But the zero vector is unique (last theorem)</a:t>
            </a:r>
          </a:p>
          <a:p>
            <a:pPr marL="0" indent="0">
              <a:buNone/>
            </a:pPr>
            <a:r>
              <a:rPr lang="en-US" dirty="0"/>
              <a:t>	</a:t>
            </a:r>
            <a:r>
              <a:rPr lang="en-US" dirty="0" smtClean="0"/>
              <a:t>Therefore </a:t>
            </a:r>
            <a:r>
              <a:rPr lang="en-US" dirty="0" smtClean="0">
                <a:latin typeface="Times New Roman" panose="02020603050405020304" pitchFamily="18" charset="0"/>
              </a:rPr>
              <a:t>0·</a:t>
            </a:r>
            <a:r>
              <a:rPr lang="en-US" b="1" dirty="0" smtClean="0">
                <a:latin typeface="Times New Roman" panose="02020603050405020304" pitchFamily="18" charset="0"/>
              </a:rPr>
              <a:t>u = 0</a:t>
            </a:r>
            <a:r>
              <a:rPr lang="en-US" dirty="0" smtClean="0"/>
              <a:t>.</a:t>
            </a:r>
            <a:r>
              <a:rPr lang="en-US" b="1" dirty="0" smtClean="0"/>
              <a:t> </a:t>
            </a:r>
            <a:r>
              <a:rPr lang="en-US" dirty="0" smtClean="0"/>
              <a:t>▮</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04025083"/>
      </p:ext>
    </p:extLst>
  </p:cSld>
  <p:clrMapOvr>
    <a:masterClrMapping/>
  </p:clrMapOvr>
  <mc:AlternateContent xmlns:mc="http://schemas.openxmlformats.org/markup-compatibility/2006">
    <mc:Choice xmlns:p14="http://schemas.microsoft.com/office/powerpoint/2010/main" Requires="p14">
      <p:transition spd="slow" p14:dur="2000" advTm="104646"/>
    </mc:Choice>
    <mc:Fallback>
      <p:transition spd="slow" advTm="10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properties</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r>
              <a:rPr lang="en-US" dirty="0"/>
              <a:t>	</a:t>
            </a:r>
            <a:r>
              <a:rPr lang="en-US" dirty="0" smtClean="0"/>
              <a:t>Given a vector </a:t>
            </a:r>
            <a:r>
              <a:rPr lang="en-US" b="1" dirty="0" smtClean="0">
                <a:latin typeface="Times New Roman" panose="02020603050405020304" pitchFamily="18" charset="0"/>
              </a:rPr>
              <a:t>u</a:t>
            </a:r>
            <a:r>
              <a:rPr lang="en-US" dirty="0" smtClean="0"/>
              <a:t>, the additive inverse </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t> is unique.</a:t>
            </a:r>
            <a:endParaRPr lang="en-US" dirty="0"/>
          </a:p>
          <a:p>
            <a:pPr marL="0" indent="0">
              <a:buNone/>
            </a:pPr>
            <a:r>
              <a:rPr lang="en-US" dirty="0" smtClean="0"/>
              <a:t>Proof:</a:t>
            </a:r>
          </a:p>
          <a:p>
            <a:pPr marL="0" indent="0">
              <a:buNone/>
            </a:pPr>
            <a:r>
              <a:rPr lang="en-US" dirty="0"/>
              <a:t>	</a:t>
            </a:r>
            <a:r>
              <a:rPr lang="en-US" dirty="0" smtClean="0"/>
              <a:t>Let </a:t>
            </a:r>
            <a:r>
              <a:rPr lang="en-US" b="1" dirty="0" smtClean="0">
                <a:latin typeface="Times New Roman" panose="02020603050405020304" pitchFamily="18" charset="0"/>
              </a:rPr>
              <a:t>u</a:t>
            </a:r>
            <a:r>
              <a:rPr lang="en-US" dirty="0" smtClean="0"/>
              <a:t> be any vector and let </a:t>
            </a:r>
            <a:r>
              <a:rPr lang="en-US" dirty="0">
                <a:latin typeface="Times New Roman" panose="02020603050405020304" pitchFamily="18" charset="0"/>
              </a:rPr>
              <a:t>–</a:t>
            </a:r>
            <a:r>
              <a:rPr lang="en-US" b="1" dirty="0">
                <a:latin typeface="Times New Roman" panose="02020603050405020304" pitchFamily="18" charset="0"/>
              </a:rPr>
              <a:t>u</a:t>
            </a:r>
            <a:r>
              <a:rPr lang="en-US" dirty="0"/>
              <a:t> </a:t>
            </a:r>
            <a:r>
              <a:rPr lang="en-US" dirty="0" smtClean="0"/>
              <a:t>be an additive inverse.</a:t>
            </a:r>
          </a:p>
          <a:p>
            <a:pPr marL="0" indent="0">
              <a:buNone/>
            </a:pPr>
            <a:r>
              <a:rPr lang="en-US" dirty="0"/>
              <a:t>	</a:t>
            </a:r>
            <a:r>
              <a:rPr lang="en-US" dirty="0" smtClean="0"/>
              <a:t>Suppose there is a second vector </a:t>
            </a:r>
            <a:r>
              <a:rPr lang="en-US" b="1" dirty="0" smtClean="0"/>
              <a:t>v</a:t>
            </a:r>
            <a:r>
              <a:rPr lang="en-US" dirty="0" smtClean="0"/>
              <a:t> such </a:t>
            </a:r>
            <a:r>
              <a:rPr lang="en-US" b="1" dirty="0" smtClean="0"/>
              <a:t>u</a:t>
            </a:r>
            <a:r>
              <a:rPr lang="en-US" dirty="0" smtClean="0"/>
              <a:t> + </a:t>
            </a:r>
            <a:r>
              <a:rPr lang="en-US" b="1" dirty="0" smtClean="0"/>
              <a:t>v</a:t>
            </a:r>
            <a:r>
              <a:rPr lang="en-US" dirty="0" smtClean="0"/>
              <a:t> = </a:t>
            </a:r>
            <a:r>
              <a:rPr lang="en-US" b="1" dirty="0" smtClean="0"/>
              <a:t>0</a:t>
            </a:r>
            <a:r>
              <a:rPr lang="en-US" dirty="0" smtClean="0"/>
              <a:t>.</a:t>
            </a:r>
          </a:p>
          <a:p>
            <a:pPr marL="0" indent="0">
              <a:buNone/>
            </a:pPr>
            <a:r>
              <a:rPr lang="en-US" dirty="0"/>
              <a:t>	</a:t>
            </a:r>
            <a:r>
              <a:rPr lang="en-US" dirty="0" smtClean="0"/>
              <a:t>Therefore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a:latin typeface="Times New Roman" panose="02020603050405020304" pitchFamily="18" charset="0"/>
              </a:rPr>
              <a:t>v </a:t>
            </a:r>
            <a:r>
              <a:rPr lang="en-US" dirty="0" smtClean="0">
                <a:latin typeface="Times New Roman" panose="02020603050405020304" pitchFamily="18" charset="0"/>
              </a:rPr>
              <a:t>+ </a:t>
            </a:r>
            <a:r>
              <a:rPr lang="en-US" b="1" dirty="0" smtClean="0">
                <a:latin typeface="Times New Roman" panose="02020603050405020304" pitchFamily="18" charset="0"/>
              </a:rPr>
              <a:t>0</a:t>
            </a:r>
            <a:r>
              <a:rPr lang="en-US" dirty="0">
                <a:latin typeface="Times New Roman" panose="02020603050405020304" pitchFamily="18" charset="0"/>
              </a:rPr>
              <a:t>	</a:t>
            </a:r>
            <a:r>
              <a:rPr lang="en-US" dirty="0" smtClean="0"/>
              <a:t>		but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smtClean="0"/>
              <a:t> </a:t>
            </a:r>
            <a:r>
              <a:rPr lang="en-US" b="1" dirty="0" smtClean="0"/>
              <a:t>0</a:t>
            </a:r>
            <a:endParaRPr lang="en-US" b="1" dirty="0" smtClean="0">
              <a:latin typeface="Times New Roman" panose="02020603050405020304" pitchFamily="18" charset="0"/>
            </a:endParaRPr>
          </a:p>
          <a:p>
            <a:pPr marL="0" indent="0">
              <a:buNone/>
            </a:pPr>
            <a:r>
              <a:rPr lang="en-US" dirty="0"/>
              <a:t>	</a:t>
            </a:r>
            <a:r>
              <a:rPr lang="en-US" dirty="0" smtClean="0"/>
              <a:t>		</a:t>
            </a:r>
            <a:r>
              <a:rPr lang="en-US" dirty="0" smtClean="0">
                <a:latin typeface="Times New Roman" panose="02020603050405020304" pitchFamily="18" charset="0"/>
              </a:rPr>
              <a:t>= </a:t>
            </a:r>
            <a:r>
              <a:rPr lang="en-US" b="1" dirty="0">
                <a:latin typeface="Times New Roman" panose="02020603050405020304" pitchFamily="18" charset="0"/>
              </a:rPr>
              <a:t>v </a:t>
            </a:r>
            <a:r>
              <a:rPr lang="en-US" dirty="0">
                <a:latin typeface="Times New Roman" panose="02020603050405020304" pitchFamily="18" charset="0"/>
              </a:rPr>
              <a:t>+ </a:t>
            </a:r>
            <a:r>
              <a:rPr lang="en-US" dirty="0" smtClean="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u</a:t>
            </a:r>
            <a:r>
              <a:rPr lang="en-US" dirty="0" smtClean="0">
                <a:latin typeface="Times New Roman" panose="02020603050405020304" pitchFamily="18" charset="0"/>
              </a:rPr>
              <a:t>))</a:t>
            </a:r>
            <a:r>
              <a:rPr lang="en-US" b="1" dirty="0" smtClean="0">
                <a:latin typeface="Times New Roman" panose="02020603050405020304" pitchFamily="18" charset="0"/>
              </a:rPr>
              <a:t> </a:t>
            </a:r>
            <a:r>
              <a:rPr lang="en-US" dirty="0" smtClean="0"/>
              <a:t>	but by associativity</a:t>
            </a:r>
            <a:endParaRPr lang="en-US" b="1" dirty="0" smtClean="0">
              <a:latin typeface="Times New Roman" panose="02020603050405020304" pitchFamily="18" charset="0"/>
            </a:endParaRPr>
          </a:p>
          <a:p>
            <a:pPr marL="0" indent="0">
              <a:buNone/>
            </a:pPr>
            <a:r>
              <a:rPr lang="en-US" dirty="0" smtClean="0"/>
              <a:t>	</a:t>
            </a:r>
            <a:r>
              <a:rPr lang="en-US" dirty="0"/>
              <a:t>	</a:t>
            </a:r>
            <a:r>
              <a:rPr lang="en-US" dirty="0" smtClean="0"/>
              <a:t>	</a:t>
            </a:r>
            <a:r>
              <a:rPr lang="en-US" dirty="0" smtClean="0">
                <a:latin typeface="Times New Roman" panose="02020603050405020304" pitchFamily="18" charset="0"/>
              </a:rPr>
              <a:t>= (</a:t>
            </a:r>
            <a:r>
              <a:rPr lang="en-US" b="1" dirty="0" smtClean="0">
                <a:latin typeface="Times New Roman" panose="02020603050405020304" pitchFamily="18" charset="0"/>
              </a:rPr>
              <a:t>v </a:t>
            </a:r>
            <a:r>
              <a:rPr lang="en-US" dirty="0">
                <a:latin typeface="Times New Roman" panose="02020603050405020304" pitchFamily="18" charset="0"/>
              </a:rPr>
              <a:t>+ </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u</a:t>
            </a:r>
            <a:r>
              <a:rPr lang="en-US" dirty="0" smtClean="0">
                <a:latin typeface="Times New Roman" panose="02020603050405020304" pitchFamily="18" charset="0"/>
              </a:rPr>
              <a:t>) </a:t>
            </a:r>
            <a:r>
              <a:rPr lang="en-US" b="1" dirty="0" smtClean="0"/>
              <a:t>	</a:t>
            </a:r>
            <a:r>
              <a:rPr lang="en-US" dirty="0" smtClean="0"/>
              <a:t>but by commutativity</a:t>
            </a:r>
          </a:p>
          <a:p>
            <a:pPr marL="0" indent="0">
              <a:buNone/>
            </a:pPr>
            <a:r>
              <a:rPr lang="en-US" dirty="0"/>
              <a:t>			</a:t>
            </a:r>
            <a:r>
              <a:rPr lang="en-US" dirty="0">
                <a:latin typeface="Times New Roman" panose="02020603050405020304" pitchFamily="18" charset="0"/>
              </a:rPr>
              <a:t>= </a:t>
            </a:r>
            <a:r>
              <a:rPr lang="en-US" dirty="0" smtClean="0">
                <a:latin typeface="Times New Roman" panose="02020603050405020304" pitchFamily="18" charset="0"/>
              </a:rPr>
              <a:t>(</a:t>
            </a:r>
            <a:r>
              <a:rPr lang="en-US" b="1" dirty="0" smtClean="0">
                <a:latin typeface="Times New Roman" panose="02020603050405020304" pitchFamily="18" charset="0"/>
              </a:rPr>
              <a:t>u </a:t>
            </a:r>
            <a:r>
              <a:rPr lang="en-US" dirty="0">
                <a:latin typeface="Times New Roman" panose="02020603050405020304" pitchFamily="18" charset="0"/>
              </a:rPr>
              <a:t>+ </a:t>
            </a:r>
            <a:r>
              <a:rPr lang="en-US" b="1" dirty="0" smtClean="0">
                <a:latin typeface="Times New Roman" panose="02020603050405020304" pitchFamily="18" charset="0"/>
              </a:rPr>
              <a:t>v</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u</a:t>
            </a:r>
            <a:r>
              <a:rPr lang="en-US" dirty="0">
                <a:latin typeface="Times New Roman" panose="02020603050405020304" pitchFamily="18" charset="0"/>
              </a:rPr>
              <a:t>) </a:t>
            </a:r>
            <a:r>
              <a:rPr lang="en-US" b="1" dirty="0"/>
              <a:t>	</a:t>
            </a:r>
            <a:r>
              <a:rPr lang="en-US" dirty="0"/>
              <a:t>but </a:t>
            </a:r>
            <a:r>
              <a:rPr lang="en-US" b="1" dirty="0" smtClean="0"/>
              <a:t>u</a:t>
            </a:r>
            <a:r>
              <a:rPr lang="en-US" dirty="0" smtClean="0"/>
              <a:t> + </a:t>
            </a:r>
            <a:r>
              <a:rPr lang="en-US" b="1" dirty="0" smtClean="0"/>
              <a:t>v</a:t>
            </a:r>
            <a:r>
              <a:rPr lang="en-US" dirty="0" smtClean="0"/>
              <a:t> = </a:t>
            </a:r>
            <a:r>
              <a:rPr lang="en-US" b="1" dirty="0" smtClean="0"/>
              <a:t>0</a:t>
            </a:r>
            <a:endParaRPr lang="en-US" b="1" dirty="0"/>
          </a:p>
          <a:p>
            <a:pPr marL="0" indent="0">
              <a:buNone/>
            </a:pPr>
            <a:r>
              <a:rPr lang="en-US" dirty="0"/>
              <a:t>			</a:t>
            </a:r>
            <a:r>
              <a:rPr lang="en-US" dirty="0">
                <a:latin typeface="Times New Roman" panose="02020603050405020304" pitchFamily="18" charset="0"/>
              </a:rPr>
              <a:t>= </a:t>
            </a:r>
            <a:r>
              <a:rPr lang="en-US" b="1" dirty="0" smtClean="0">
                <a:latin typeface="Times New Roman" panose="02020603050405020304" pitchFamily="18" charset="0"/>
              </a:rPr>
              <a:t>0</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u</a:t>
            </a:r>
            <a:r>
              <a:rPr lang="en-US" dirty="0" smtClean="0">
                <a:latin typeface="Times New Roman" panose="02020603050405020304" pitchFamily="18" charset="0"/>
              </a:rPr>
              <a:t>)</a:t>
            </a:r>
          </a:p>
          <a:p>
            <a:pPr marL="0" indent="0">
              <a:buNone/>
            </a:pPr>
            <a:r>
              <a:rPr lang="en-US" b="1" dirty="0">
                <a:latin typeface="Times New Roman" panose="02020603050405020304" pitchFamily="18" charset="0"/>
              </a:rPr>
              <a:t>	</a:t>
            </a:r>
            <a:r>
              <a:rPr lang="en-US" b="1" dirty="0" smtClean="0">
                <a:latin typeface="Times New Roman" panose="02020603050405020304" pitchFamily="18" charset="0"/>
              </a:rPr>
              <a:t>		</a:t>
            </a:r>
            <a:r>
              <a:rPr lang="en-US" dirty="0" smtClean="0">
                <a:latin typeface="Times New Roman" panose="02020603050405020304" pitchFamily="18" charset="0"/>
              </a:rPr>
              <a:t>=</a:t>
            </a:r>
            <a:r>
              <a:rPr lang="en-US" b="1" dirty="0" smtClean="0">
                <a:latin typeface="Times New Roman" panose="02020603050405020304" pitchFamily="18" charset="0"/>
              </a:rPr>
              <a:t> </a:t>
            </a:r>
            <a:r>
              <a:rPr lang="en-US" dirty="0" smtClean="0">
                <a:latin typeface="Times New Roman" panose="02020603050405020304" pitchFamily="18" charset="0"/>
              </a:rPr>
              <a:t>–</a:t>
            </a:r>
            <a:r>
              <a:rPr lang="en-US" b="1" dirty="0" smtClean="0">
                <a:latin typeface="Times New Roman" panose="02020603050405020304" pitchFamily="18" charset="0"/>
              </a:rPr>
              <a:t>u</a:t>
            </a:r>
            <a:endParaRPr lang="en-US" b="1" dirty="0"/>
          </a:p>
          <a:p>
            <a:pPr marL="0" indent="0">
              <a:buNone/>
            </a:pPr>
            <a:r>
              <a:rPr lang="en-US" dirty="0"/>
              <a:t>	</a:t>
            </a:r>
            <a:r>
              <a:rPr lang="en-US" dirty="0" smtClean="0"/>
              <a:t>As equality is transitive,</a:t>
            </a:r>
          </a:p>
          <a:p>
            <a:pPr marL="0" indent="0">
              <a:buNone/>
            </a:pPr>
            <a:r>
              <a:rPr lang="en-US" dirty="0"/>
              <a:t>	</a:t>
            </a:r>
            <a:r>
              <a:rPr lang="en-US" dirty="0" smtClean="0"/>
              <a:t>Therefore </a:t>
            </a:r>
            <a:r>
              <a:rPr lang="en-US" b="1" dirty="0" smtClean="0">
                <a:latin typeface="Times New Roman" panose="02020603050405020304" pitchFamily="18" charset="0"/>
              </a:rPr>
              <a:t>v = </a:t>
            </a:r>
            <a:r>
              <a:rPr lang="en-US" dirty="0">
                <a:latin typeface="Times New Roman" panose="02020603050405020304" pitchFamily="18" charset="0"/>
              </a:rPr>
              <a:t>–</a:t>
            </a:r>
            <a:r>
              <a:rPr lang="en-US" b="1" dirty="0">
                <a:latin typeface="Times New Roman" panose="02020603050405020304" pitchFamily="18" charset="0"/>
              </a:rPr>
              <a:t>u</a:t>
            </a:r>
            <a:r>
              <a:rPr lang="en-US" dirty="0" smtClean="0"/>
              <a:t>.</a:t>
            </a:r>
            <a:r>
              <a:rPr lang="en-US" b="1" dirty="0" smtClean="0"/>
              <a:t> </a:t>
            </a:r>
            <a:r>
              <a:rPr lang="en-US" dirty="0" smtClean="0"/>
              <a:t>▮</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484795"/>
      </p:ext>
    </p:extLst>
  </p:cSld>
  <p:clrMapOvr>
    <a:masterClrMapping/>
  </p:clrMapOvr>
  <mc:AlternateContent xmlns:mc="http://schemas.openxmlformats.org/markup-compatibility/2006">
    <mc:Choice xmlns:p14="http://schemas.microsoft.com/office/powerpoint/2010/main" Requires="p14">
      <p:transition spd="slow" p14:dur="2000" advTm="167023"/>
    </mc:Choice>
    <mc:Fallback>
      <p:transition spd="slow" advTm="167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properties</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r>
              <a:rPr lang="en-US" dirty="0"/>
              <a:t>	</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 –1·</a:t>
            </a:r>
            <a:r>
              <a:rPr lang="en-US" b="1" dirty="0" smtClean="0">
                <a:latin typeface="Times New Roman" panose="02020603050405020304" pitchFamily="18" charset="0"/>
              </a:rPr>
              <a:t>u</a:t>
            </a:r>
            <a:r>
              <a:rPr lang="en-US" dirty="0" smtClean="0"/>
              <a:t> for all vectors </a:t>
            </a:r>
            <a:r>
              <a:rPr lang="en-US" b="1" dirty="0" smtClean="0">
                <a:latin typeface="Times New Roman" panose="02020603050405020304" pitchFamily="18" charset="0"/>
              </a:rPr>
              <a:t>u</a:t>
            </a:r>
            <a:r>
              <a:rPr lang="en-US" dirty="0" smtClean="0"/>
              <a:t>.</a:t>
            </a:r>
            <a:endParaRPr lang="en-US" dirty="0"/>
          </a:p>
          <a:p>
            <a:pPr marL="0" indent="0">
              <a:buNone/>
            </a:pPr>
            <a:r>
              <a:rPr lang="en-US" dirty="0" smtClean="0"/>
              <a:t>Proof:</a:t>
            </a:r>
          </a:p>
          <a:p>
            <a:pPr marL="0" indent="0">
              <a:buNone/>
            </a:pPr>
            <a:r>
              <a:rPr lang="en-US" dirty="0"/>
              <a:t>	</a:t>
            </a:r>
            <a:r>
              <a:rPr lang="en-US" dirty="0" smtClean="0"/>
              <a:t>Let </a:t>
            </a:r>
            <a:r>
              <a:rPr lang="en-US" b="1" dirty="0" smtClean="0">
                <a:latin typeface="Times New Roman" panose="02020603050405020304" pitchFamily="18" charset="0"/>
              </a:rPr>
              <a:t>u</a:t>
            </a:r>
            <a:r>
              <a:rPr lang="en-US" dirty="0" smtClean="0"/>
              <a:t> be any vector.</a:t>
            </a:r>
          </a:p>
          <a:p>
            <a:pPr marL="0" indent="0">
              <a:buNone/>
            </a:pPr>
            <a:r>
              <a:rPr lang="en-US" dirty="0"/>
              <a:t>	</a:t>
            </a:r>
            <a:r>
              <a:rPr lang="en-US" dirty="0" smtClean="0"/>
              <a:t>Therefore      </a:t>
            </a:r>
            <a:r>
              <a:rPr lang="en-US" b="1" dirty="0" smtClean="0">
                <a:latin typeface="Times New Roman" panose="02020603050405020304" pitchFamily="18" charset="0"/>
              </a:rPr>
              <a:t>0</a:t>
            </a:r>
            <a:r>
              <a:rPr lang="en-US" dirty="0" smtClean="0">
                <a:latin typeface="Times New Roman" panose="02020603050405020304" pitchFamily="18" charset="0"/>
              </a:rPr>
              <a:t> 	= 0·</a:t>
            </a:r>
            <a:r>
              <a:rPr lang="en-US" b="1" dirty="0" smtClean="0">
                <a:latin typeface="Times New Roman" panose="02020603050405020304" pitchFamily="18" charset="0"/>
              </a:rPr>
              <a:t>u</a:t>
            </a:r>
            <a:r>
              <a:rPr lang="en-US" dirty="0">
                <a:latin typeface="Times New Roman" panose="02020603050405020304" pitchFamily="18" charset="0"/>
              </a:rPr>
              <a:t>	</a:t>
            </a:r>
            <a:r>
              <a:rPr lang="en-US" dirty="0" smtClean="0"/>
              <a:t>	but </a:t>
            </a:r>
            <a:r>
              <a:rPr lang="en-US" dirty="0">
                <a:latin typeface="Times New Roman" panose="02020603050405020304" pitchFamily="18" charset="0"/>
              </a:rPr>
              <a:t>1 + (–1)</a:t>
            </a:r>
            <a:r>
              <a:rPr lang="en-US" dirty="0" smtClean="0">
                <a:latin typeface="Times New Roman" panose="02020603050405020304" pitchFamily="18" charset="0"/>
              </a:rPr>
              <a:t> = 0</a:t>
            </a:r>
          </a:p>
          <a:p>
            <a:pPr marL="0" indent="0">
              <a:buNone/>
            </a:pPr>
            <a:r>
              <a:rPr lang="en-US" dirty="0"/>
              <a:t>	</a:t>
            </a:r>
            <a:r>
              <a:rPr lang="en-US" dirty="0" smtClean="0"/>
              <a:t>		</a:t>
            </a:r>
            <a:r>
              <a:rPr lang="en-US" dirty="0" smtClean="0">
                <a:latin typeface="Times New Roman" panose="02020603050405020304" pitchFamily="18" charset="0"/>
              </a:rPr>
              <a:t>= (1 + (–1))·</a:t>
            </a:r>
            <a:r>
              <a:rPr lang="en-US" b="1" dirty="0" smtClean="0">
                <a:latin typeface="Times New Roman" panose="02020603050405020304" pitchFamily="18" charset="0"/>
              </a:rPr>
              <a:t>u</a:t>
            </a:r>
            <a:r>
              <a:rPr lang="en-US" dirty="0" smtClean="0"/>
              <a:t>	but </a:t>
            </a:r>
            <a:r>
              <a:rPr lang="en-US" dirty="0" smtClean="0">
                <a:latin typeface="Times New Roman" panose="02020603050405020304" pitchFamily="18" charset="0"/>
              </a:rPr>
              <a:t>(</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smtClean="0">
                <a:latin typeface="Symbol" panose="05050102010706020507" pitchFamily="18" charset="2"/>
              </a:rPr>
              <a:t>b</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i="1" dirty="0" smtClean="0">
                <a:latin typeface="Symbol" panose="05050102010706020507" pitchFamily="18" charset="2"/>
              </a:rPr>
              <a:t>a</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i="1" dirty="0" err="1" smtClean="0">
                <a:latin typeface="Symbol" panose="05050102010706020507" pitchFamily="18" charset="2"/>
              </a:rPr>
              <a:t>b</a:t>
            </a:r>
            <a:r>
              <a:rPr lang="en-US" b="1" dirty="0" err="1" smtClean="0">
                <a:latin typeface="Times New Roman" panose="02020603050405020304" pitchFamily="18" charset="0"/>
              </a:rPr>
              <a:t>u</a:t>
            </a:r>
            <a:endParaRPr lang="en-US" b="1" dirty="0" smtClean="0">
              <a:latin typeface="Times New Roman" panose="02020603050405020304" pitchFamily="18" charset="0"/>
            </a:endParaRPr>
          </a:p>
          <a:p>
            <a:pPr marL="0" indent="0">
              <a:buNone/>
            </a:pPr>
            <a:r>
              <a:rPr lang="en-US" dirty="0" smtClean="0"/>
              <a:t>	</a:t>
            </a:r>
            <a:r>
              <a:rPr lang="en-US" dirty="0"/>
              <a:t>		</a:t>
            </a:r>
            <a:r>
              <a:rPr lang="en-US" dirty="0">
                <a:latin typeface="Times New Roman" panose="02020603050405020304" pitchFamily="18" charset="0"/>
              </a:rPr>
              <a:t>= </a:t>
            </a:r>
            <a:r>
              <a:rPr lang="en-US" dirty="0" smtClean="0">
                <a:latin typeface="Times New Roman" panose="02020603050405020304" pitchFamily="18" charset="0"/>
              </a:rPr>
              <a:t>1</a:t>
            </a:r>
            <a:r>
              <a:rPr lang="en-US" dirty="0">
                <a:latin typeface="Times New Roman" panose="02020603050405020304" pitchFamily="18" charset="0"/>
              </a:rPr>
              <a:t>·</a:t>
            </a:r>
            <a:r>
              <a:rPr lang="en-US" b="1" dirty="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1·</a:t>
            </a:r>
            <a:r>
              <a:rPr lang="en-US" b="1" dirty="0" smtClean="0">
                <a:latin typeface="Times New Roman" panose="02020603050405020304" pitchFamily="18" charset="0"/>
              </a:rPr>
              <a:t>u</a:t>
            </a:r>
            <a:r>
              <a:rPr lang="en-US" b="1" dirty="0" smtClean="0"/>
              <a:t>	</a:t>
            </a:r>
            <a:r>
              <a:rPr lang="en-US" dirty="0" smtClean="0"/>
              <a:t>but </a:t>
            </a:r>
            <a:r>
              <a:rPr lang="en-US" dirty="0" smtClean="0">
                <a:latin typeface="Times New Roman" panose="02020603050405020304" pitchFamily="18" charset="0"/>
              </a:rPr>
              <a:t>1·</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endParaRPr lang="en-US" dirty="0" smtClean="0">
              <a:latin typeface="Times New Roman" panose="02020603050405020304" pitchFamily="18" charset="0"/>
            </a:endParaRPr>
          </a:p>
          <a:p>
            <a:pPr marL="0" indent="0">
              <a:buNone/>
            </a:pPr>
            <a:r>
              <a:rPr lang="en-US" dirty="0"/>
              <a:t>			</a:t>
            </a:r>
            <a:r>
              <a:rPr lang="en-US" dirty="0">
                <a:latin typeface="Times New Roman" panose="02020603050405020304" pitchFamily="18" charset="0"/>
              </a:rPr>
              <a:t>= </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–1·</a:t>
            </a:r>
            <a:r>
              <a:rPr lang="en-US" b="1" dirty="0">
                <a:latin typeface="Times New Roman" panose="02020603050405020304" pitchFamily="18" charset="0"/>
              </a:rPr>
              <a:t>u </a:t>
            </a:r>
            <a:r>
              <a:rPr lang="en-US" b="1" dirty="0"/>
              <a:t>	</a:t>
            </a:r>
            <a:r>
              <a:rPr lang="en-US" dirty="0" smtClean="0"/>
              <a:t>but this says </a:t>
            </a:r>
            <a:r>
              <a:rPr lang="en-US" b="1" dirty="0" smtClean="0"/>
              <a:t>0</a:t>
            </a:r>
            <a:r>
              <a:rPr lang="en-US" dirty="0" smtClean="0"/>
              <a:t> </a:t>
            </a:r>
            <a:r>
              <a:rPr lang="en-US" dirty="0"/>
              <a:t>= </a:t>
            </a:r>
            <a:r>
              <a:rPr lang="en-US" b="1" dirty="0">
                <a:latin typeface="Times New Roman" panose="02020603050405020304" pitchFamily="18" charset="0"/>
              </a:rPr>
              <a:t>u</a:t>
            </a:r>
            <a:r>
              <a:rPr lang="en-US" dirty="0">
                <a:latin typeface="Times New Roman" panose="02020603050405020304" pitchFamily="18" charset="0"/>
              </a:rPr>
              <a:t> + –1·</a:t>
            </a:r>
            <a:r>
              <a:rPr lang="en-US" b="1" dirty="0">
                <a:latin typeface="Times New Roman" panose="02020603050405020304" pitchFamily="18" charset="0"/>
              </a:rPr>
              <a:t>u</a:t>
            </a:r>
            <a:endParaRPr lang="en-US" dirty="0"/>
          </a:p>
          <a:p>
            <a:pPr marL="0" indent="0">
              <a:buNone/>
            </a:pPr>
            <a:r>
              <a:rPr lang="en-US" dirty="0" smtClean="0"/>
              <a:t>	Therefore, </a:t>
            </a:r>
            <a:r>
              <a:rPr lang="en-US" dirty="0">
                <a:latin typeface="Times New Roman" panose="02020603050405020304" pitchFamily="18" charset="0"/>
              </a:rPr>
              <a:t>–1</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t> is an additive inverse of </a:t>
            </a:r>
            <a:r>
              <a:rPr lang="en-US" b="1" dirty="0" smtClean="0">
                <a:latin typeface="Times New Roman" panose="02020603050405020304" pitchFamily="18" charset="0"/>
              </a:rPr>
              <a:t>u</a:t>
            </a:r>
            <a:r>
              <a:rPr lang="en-US" dirty="0" smtClean="0"/>
              <a:t>.</a:t>
            </a:r>
          </a:p>
          <a:p>
            <a:pPr marL="0" indent="0">
              <a:buNone/>
            </a:pPr>
            <a:r>
              <a:rPr lang="en-US" dirty="0"/>
              <a:t>	</a:t>
            </a:r>
            <a:r>
              <a:rPr lang="en-US" dirty="0" smtClean="0"/>
              <a:t>But the additive inverse of a vector is unique (last theorem)</a:t>
            </a:r>
          </a:p>
          <a:p>
            <a:pPr marL="0" indent="0">
              <a:buNone/>
            </a:pPr>
            <a:r>
              <a:rPr lang="en-US" dirty="0"/>
              <a:t>	</a:t>
            </a:r>
            <a:r>
              <a:rPr lang="en-US" dirty="0" smtClean="0"/>
              <a:t>Therefore </a:t>
            </a:r>
            <a:r>
              <a:rPr lang="en-US" dirty="0">
                <a:latin typeface="Times New Roman" panose="02020603050405020304" pitchFamily="18" charset="0"/>
              </a:rPr>
              <a:t>–1</a:t>
            </a:r>
            <a:r>
              <a:rPr lang="en-US" dirty="0" smtClean="0">
                <a:latin typeface="Times New Roman" panose="02020603050405020304" pitchFamily="18" charset="0"/>
              </a:rPr>
              <a:t>·</a:t>
            </a:r>
            <a:r>
              <a:rPr lang="en-US" b="1" dirty="0" smtClean="0">
                <a:latin typeface="Times New Roman" panose="02020603050405020304" pitchFamily="18" charset="0"/>
              </a:rPr>
              <a:t>u = </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t>.</a:t>
            </a:r>
            <a:r>
              <a:rPr lang="en-US" b="1" dirty="0" smtClean="0"/>
              <a:t> </a:t>
            </a:r>
            <a:r>
              <a:rPr lang="en-US" dirty="0" smtClean="0"/>
              <a:t>▮</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24</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4457350"/>
      </p:ext>
    </p:extLst>
  </p:cSld>
  <p:clrMapOvr>
    <a:masterClrMapping/>
  </p:clrMapOvr>
  <mc:AlternateContent xmlns:mc="http://schemas.openxmlformats.org/markup-compatibility/2006">
    <mc:Choice xmlns:p14="http://schemas.microsoft.com/office/powerpoint/2010/main" Requires="p14">
      <p:transition spd="slow" p14:dur="2000" advTm="105642"/>
    </mc:Choice>
    <mc:Fallback>
      <p:transition spd="slow" advTm="10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properties</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r>
              <a:rPr lang="en-US" dirty="0"/>
              <a:t>	</a:t>
            </a:r>
            <a:r>
              <a:rPr lang="en-US" i="1" dirty="0" smtClean="0">
                <a:latin typeface="Symbol" panose="05050102010706020507" pitchFamily="18" charset="2"/>
              </a:rPr>
              <a:t>a</a:t>
            </a:r>
            <a:r>
              <a:rPr lang="en-US" dirty="0">
                <a:latin typeface="Times New Roman" panose="02020603050405020304" pitchFamily="18" charset="0"/>
              </a:rPr>
              <a:t>·</a:t>
            </a: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a:latin typeface="Times New Roman" panose="02020603050405020304" pitchFamily="18" charset="0"/>
              </a:rPr>
              <a:t>0</a:t>
            </a:r>
            <a:r>
              <a:rPr lang="en-US" dirty="0" smtClean="0"/>
              <a:t> for all scalars </a:t>
            </a:r>
            <a:r>
              <a:rPr lang="en-US" i="1" dirty="0" smtClean="0">
                <a:latin typeface="Symbol" panose="05050102010706020507" pitchFamily="18" charset="2"/>
              </a:rPr>
              <a:t>a</a:t>
            </a:r>
            <a:r>
              <a:rPr lang="en-US" dirty="0" smtClean="0"/>
              <a:t>.</a:t>
            </a:r>
            <a:endParaRPr lang="en-US" dirty="0"/>
          </a:p>
          <a:p>
            <a:pPr marL="0" indent="0">
              <a:buNone/>
            </a:pPr>
            <a:r>
              <a:rPr lang="en-US" dirty="0" smtClean="0"/>
              <a:t>Proof:</a:t>
            </a:r>
          </a:p>
          <a:p>
            <a:pPr marL="0" indent="0">
              <a:buNone/>
            </a:pPr>
            <a:r>
              <a:rPr lang="en-US" dirty="0"/>
              <a:t>	</a:t>
            </a:r>
            <a:r>
              <a:rPr lang="en-US" dirty="0" smtClean="0"/>
              <a:t>Let</a:t>
            </a:r>
            <a:r>
              <a:rPr lang="en-US" i="1" dirty="0">
                <a:latin typeface="Symbol" panose="05050102010706020507" pitchFamily="18" charset="2"/>
              </a:rPr>
              <a:t> a </a:t>
            </a:r>
            <a:r>
              <a:rPr lang="en-US" dirty="0" smtClean="0"/>
              <a:t>be any scalar in </a:t>
            </a:r>
            <a:r>
              <a:rPr lang="en-US" b="1" dirty="0" smtClean="0"/>
              <a:t>F</a:t>
            </a:r>
            <a:r>
              <a:rPr lang="en-US" dirty="0" smtClean="0"/>
              <a:t> and let </a:t>
            </a:r>
            <a:r>
              <a:rPr lang="en-US" b="1" dirty="0" smtClean="0"/>
              <a:t>u</a:t>
            </a:r>
            <a:r>
              <a:rPr lang="en-US" dirty="0" smtClean="0"/>
              <a:t> be any vector.</a:t>
            </a:r>
          </a:p>
          <a:p>
            <a:pPr marL="0" indent="0">
              <a:buNone/>
            </a:pPr>
            <a:r>
              <a:rPr lang="en-US" dirty="0"/>
              <a:t>	</a:t>
            </a:r>
            <a:r>
              <a:rPr lang="en-US" dirty="0" smtClean="0"/>
              <a:t>Therefore   </a:t>
            </a:r>
            <a:r>
              <a:rPr lang="en-US" i="1" dirty="0" smtClean="0">
                <a:latin typeface="Symbol" panose="05050102010706020507" pitchFamily="18" charset="2"/>
              </a:rPr>
              <a:t>a</a:t>
            </a:r>
            <a:r>
              <a:rPr lang="en-US" dirty="0" smtClean="0">
                <a:latin typeface="Times New Roman" panose="02020603050405020304" pitchFamily="18" charset="0"/>
              </a:rPr>
              <a:t>·</a:t>
            </a:r>
            <a:r>
              <a:rPr lang="en-US" b="1" dirty="0" smtClean="0">
                <a:latin typeface="Times New Roman" panose="02020603050405020304" pitchFamily="18" charset="0"/>
              </a:rPr>
              <a:t>0	</a:t>
            </a:r>
            <a:r>
              <a:rPr lang="en-US" dirty="0" smtClean="0">
                <a:latin typeface="Times New Roman" panose="02020603050405020304" pitchFamily="18" charset="0"/>
              </a:rPr>
              <a:t>= </a:t>
            </a:r>
            <a:r>
              <a:rPr lang="en-US" i="1" dirty="0" smtClean="0">
                <a:latin typeface="Symbol" panose="05050102010706020507" pitchFamily="18" charset="2"/>
              </a:rPr>
              <a:t>a</a:t>
            </a:r>
            <a:r>
              <a:rPr lang="en-US" dirty="0" smtClean="0">
                <a:latin typeface="Times New Roman" panose="02020603050405020304" pitchFamily="18" charset="0"/>
              </a:rPr>
              <a:t>·</a:t>
            </a:r>
            <a:r>
              <a:rPr lang="en-US" dirty="0" smtClean="0">
                <a:latin typeface="Symbol" panose="05050102010706020507" pitchFamily="18" charset="2"/>
              </a:rPr>
              <a:t>(</a:t>
            </a:r>
            <a:r>
              <a:rPr lang="en-US" dirty="0" smtClean="0">
                <a:latin typeface="Times New Roman" panose="02020603050405020304" pitchFamily="18" charset="0"/>
              </a:rPr>
              <a:t>0</a:t>
            </a:r>
            <a:r>
              <a:rPr lang="en-US" b="1" dirty="0" smtClean="0">
                <a:latin typeface="Times New Roman" panose="02020603050405020304" pitchFamily="18" charset="0"/>
              </a:rPr>
              <a:t>u</a:t>
            </a:r>
            <a:r>
              <a:rPr lang="en-US" dirty="0" smtClean="0">
                <a:latin typeface="Times New Roman" panose="02020603050405020304" pitchFamily="18" charset="0"/>
              </a:rPr>
              <a:t>)</a:t>
            </a:r>
            <a:r>
              <a:rPr lang="en-US" dirty="0" smtClean="0"/>
              <a:t> 	but </a:t>
            </a:r>
            <a:r>
              <a:rPr lang="en-US" i="1" dirty="0" smtClean="0">
                <a:latin typeface="Symbol" panose="05050102010706020507" pitchFamily="18" charset="2"/>
              </a:rPr>
              <a:t>a</a:t>
            </a:r>
            <a:r>
              <a:rPr lang="en-US" dirty="0" smtClean="0">
                <a:latin typeface="Times New Roman" panose="02020603050405020304" pitchFamily="18" charset="0"/>
              </a:rPr>
              <a:t>(</a:t>
            </a:r>
            <a:r>
              <a:rPr lang="en-US" i="1" dirty="0" err="1" smtClean="0">
                <a:latin typeface="Symbol" panose="05050102010706020507" pitchFamily="18" charset="2"/>
              </a:rPr>
              <a:t>b</a:t>
            </a:r>
            <a:r>
              <a:rPr lang="en-US" b="1" dirty="0" err="1" smtClean="0">
                <a:latin typeface="Times New Roman" panose="02020603050405020304" pitchFamily="18" charset="0"/>
              </a:rPr>
              <a:t>u</a:t>
            </a:r>
            <a:r>
              <a:rPr lang="en-US" dirty="0" smtClean="0">
                <a:latin typeface="Times New Roman" panose="02020603050405020304" pitchFamily="18" charset="0"/>
              </a:rPr>
              <a:t>) =</a:t>
            </a:r>
            <a:r>
              <a:rPr lang="en-US" i="1" dirty="0" smtClean="0">
                <a:latin typeface="Symbol" panose="05050102010706020507" pitchFamily="18" charset="2"/>
              </a:rPr>
              <a:t> </a:t>
            </a:r>
            <a:r>
              <a:rPr lang="en-US" dirty="0">
                <a:latin typeface="Times New Roman" panose="02020603050405020304" pitchFamily="18" charset="0"/>
              </a:rPr>
              <a:t>(</a:t>
            </a:r>
            <a:r>
              <a:rPr lang="en-US" dirty="0" smtClean="0">
                <a:latin typeface="Symbol" panose="05050102010706020507" pitchFamily="18" charset="2"/>
              </a:rPr>
              <a:t>a</a:t>
            </a:r>
            <a:r>
              <a:rPr lang="en-US" i="1" dirty="0" smtClean="0">
                <a:latin typeface="Symbol" panose="05050102010706020507" pitchFamily="18" charset="2"/>
              </a:rPr>
              <a:t>b</a:t>
            </a:r>
            <a:r>
              <a:rPr lang="en-US" dirty="0" smtClean="0">
                <a:latin typeface="Symbol" panose="05050102010706020507" pitchFamily="18" charset="2"/>
              </a:rPr>
              <a:t>)</a:t>
            </a:r>
            <a:r>
              <a:rPr lang="en-US" b="1" dirty="0" smtClean="0">
                <a:latin typeface="Times New Roman" panose="02020603050405020304" pitchFamily="18" charset="0"/>
              </a:rPr>
              <a:t>u</a:t>
            </a:r>
            <a:endParaRPr lang="en-US" dirty="0" smtClean="0">
              <a:latin typeface="Times New Roman" panose="02020603050405020304" pitchFamily="18" charset="0"/>
            </a:endParaRPr>
          </a:p>
          <a:p>
            <a:pPr marL="0" indent="0">
              <a:buNone/>
            </a:pPr>
            <a:r>
              <a:rPr lang="en-US" dirty="0"/>
              <a:t>	</a:t>
            </a:r>
            <a:r>
              <a:rPr lang="en-US" dirty="0" smtClean="0"/>
              <a:t>		</a:t>
            </a:r>
            <a:r>
              <a:rPr lang="en-US" dirty="0" smtClean="0">
                <a:latin typeface="Times New Roman" panose="02020603050405020304" pitchFamily="18" charset="0"/>
              </a:rPr>
              <a:t>= </a:t>
            </a:r>
            <a:r>
              <a:rPr lang="en-US" dirty="0" smtClean="0">
                <a:latin typeface="Symbol" panose="05050102010706020507" pitchFamily="18" charset="2"/>
              </a:rPr>
              <a:t>(</a:t>
            </a:r>
            <a:r>
              <a:rPr lang="en-US" i="1" dirty="0" smtClean="0">
                <a:latin typeface="Symbol" panose="05050102010706020507" pitchFamily="18" charset="2"/>
              </a:rPr>
              <a:t>a</a:t>
            </a:r>
            <a:r>
              <a:rPr lang="en-US" dirty="0" smtClean="0">
                <a:latin typeface="Times New Roman" panose="02020603050405020304" pitchFamily="18" charset="0"/>
              </a:rPr>
              <a:t>·0)·</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smtClean="0"/>
              <a:t>	but </a:t>
            </a:r>
            <a:r>
              <a:rPr lang="en-US" i="1" dirty="0" smtClean="0">
                <a:latin typeface="Symbol" panose="05050102010706020507" pitchFamily="18" charset="2"/>
              </a:rPr>
              <a:t>a</a:t>
            </a:r>
            <a:r>
              <a:rPr lang="en-US" dirty="0" smtClean="0">
                <a:latin typeface="Times New Roman" panose="02020603050405020304" pitchFamily="18" charset="0"/>
              </a:rPr>
              <a:t>·0 = 0 in any field</a:t>
            </a:r>
            <a:endParaRPr lang="en-US" b="1" dirty="0" smtClean="0">
              <a:latin typeface="Times New Roman" panose="02020603050405020304" pitchFamily="18" charset="0"/>
            </a:endParaRPr>
          </a:p>
          <a:p>
            <a:pPr marL="0" indent="0">
              <a:buNone/>
            </a:pPr>
            <a:r>
              <a:rPr lang="en-US" dirty="0" smtClean="0"/>
              <a:t>	</a:t>
            </a:r>
            <a:r>
              <a:rPr lang="en-US" dirty="0"/>
              <a:t>		</a:t>
            </a:r>
            <a:r>
              <a:rPr lang="en-US" dirty="0">
                <a:latin typeface="Times New Roman" panose="02020603050405020304" pitchFamily="18" charset="0"/>
              </a:rPr>
              <a:t>= </a:t>
            </a:r>
            <a:r>
              <a:rPr lang="en-US" dirty="0" smtClean="0">
                <a:latin typeface="Symbol" panose="05050102010706020507" pitchFamily="18" charset="2"/>
              </a:rPr>
              <a:t>0</a:t>
            </a:r>
            <a:r>
              <a:rPr lang="en-US" dirty="0" smtClean="0">
                <a:latin typeface="Times New Roman" panose="02020603050405020304" pitchFamily="18" charset="0"/>
              </a:rPr>
              <a:t>·</a:t>
            </a:r>
            <a:r>
              <a:rPr lang="en-US" b="1" dirty="0" smtClean="0">
                <a:latin typeface="Times New Roman" panose="02020603050405020304" pitchFamily="18" charset="0"/>
              </a:rPr>
              <a:t>u </a:t>
            </a:r>
            <a:r>
              <a:rPr lang="en-US" b="1" dirty="0" smtClean="0"/>
              <a:t>		</a:t>
            </a:r>
            <a:endParaRPr lang="en-US" dirty="0" smtClean="0">
              <a:latin typeface="Times New Roman" panose="02020603050405020304" pitchFamily="18" charset="0"/>
            </a:endParaRPr>
          </a:p>
          <a:p>
            <a:pPr marL="0" indent="0">
              <a:buNone/>
            </a:pPr>
            <a:r>
              <a:rPr lang="en-US" dirty="0"/>
              <a:t>			</a:t>
            </a:r>
            <a:r>
              <a:rPr lang="en-US" dirty="0">
                <a:latin typeface="Times New Roman" panose="02020603050405020304" pitchFamily="18" charset="0"/>
              </a:rPr>
              <a:t>= </a:t>
            </a:r>
            <a:r>
              <a:rPr lang="en-US" b="1" dirty="0" smtClean="0">
                <a:latin typeface="Times New Roman" panose="02020603050405020304" pitchFamily="18" charset="0"/>
              </a:rPr>
              <a:t>0 </a:t>
            </a:r>
            <a:r>
              <a:rPr lang="en-US" b="1" dirty="0"/>
              <a:t>	</a:t>
            </a:r>
            <a:r>
              <a:rPr lang="en-US" b="1" dirty="0" smtClean="0"/>
              <a:t>	</a:t>
            </a:r>
          </a:p>
          <a:p>
            <a:pPr marL="0" indent="0">
              <a:buNone/>
            </a:pPr>
            <a:r>
              <a:rPr lang="en-US" dirty="0" smtClean="0"/>
              <a:t>	But equality is transitive.</a:t>
            </a:r>
          </a:p>
          <a:p>
            <a:pPr marL="0" indent="0">
              <a:buNone/>
            </a:pPr>
            <a:r>
              <a:rPr lang="en-US" dirty="0"/>
              <a:t>	</a:t>
            </a:r>
            <a:r>
              <a:rPr lang="en-US" dirty="0" smtClean="0"/>
              <a:t>Therefore </a:t>
            </a:r>
            <a:r>
              <a:rPr lang="en-US" i="1" dirty="0" smtClean="0">
                <a:latin typeface="Symbol" panose="05050102010706020507" pitchFamily="18" charset="2"/>
              </a:rPr>
              <a:t>a</a:t>
            </a:r>
            <a:r>
              <a:rPr lang="en-US" dirty="0" smtClean="0">
                <a:latin typeface="Times New Roman" panose="02020603050405020304" pitchFamily="18" charset="0"/>
              </a:rPr>
              <a:t>·</a:t>
            </a:r>
            <a:r>
              <a:rPr lang="en-US" b="1" dirty="0" smtClean="0">
                <a:latin typeface="Times New Roman" panose="02020603050405020304" pitchFamily="18" charset="0"/>
              </a:rPr>
              <a:t>0 </a:t>
            </a:r>
            <a:r>
              <a:rPr lang="en-US" dirty="0" smtClean="0">
                <a:latin typeface="Times New Roman" panose="02020603050405020304" pitchFamily="18" charset="0"/>
              </a:rPr>
              <a:t>= </a:t>
            </a:r>
            <a:r>
              <a:rPr lang="en-US" b="1" dirty="0" smtClean="0">
                <a:latin typeface="Times New Roman" panose="02020603050405020304" pitchFamily="18" charset="0"/>
              </a:rPr>
              <a:t>0</a:t>
            </a:r>
            <a:r>
              <a:rPr lang="en-US" dirty="0" smtClean="0"/>
              <a:t>.</a:t>
            </a:r>
            <a:r>
              <a:rPr lang="en-US" b="1" dirty="0" smtClean="0"/>
              <a:t> </a:t>
            </a:r>
            <a:r>
              <a:rPr lang="en-US" dirty="0" smtClean="0"/>
              <a:t>▮</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25</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615833"/>
      </p:ext>
    </p:extLst>
  </p:cSld>
  <p:clrMapOvr>
    <a:masterClrMapping/>
  </p:clrMapOvr>
  <mc:AlternateContent xmlns:mc="http://schemas.openxmlformats.org/markup-compatibility/2006">
    <mc:Choice xmlns:p14="http://schemas.microsoft.com/office/powerpoint/2010/main" Requires="p14">
      <p:transition spd="slow" p14:dur="2000" advTm="113164"/>
    </mc:Choice>
    <mc:Fallback>
      <p:transition spd="slow" advTm="11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properties</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smtClean="0"/>
              <a:t>Theorem</a:t>
            </a:r>
          </a:p>
          <a:p>
            <a:pPr marL="400050" lvl="1" indent="0">
              <a:buNone/>
            </a:pPr>
            <a:r>
              <a:rPr lang="en-US" dirty="0" smtClean="0"/>
              <a:t>	</a:t>
            </a:r>
            <a:r>
              <a:rPr lang="en-US" i="1" dirty="0" smtClean="0">
                <a:latin typeface="Symbol" panose="05050102010706020507" pitchFamily="18" charset="2"/>
              </a:rPr>
              <a:t>a</a:t>
            </a:r>
            <a:r>
              <a:rPr lang="en-US" dirty="0" smtClean="0"/>
              <a:t> </a:t>
            </a:r>
            <a:r>
              <a:rPr lang="en-US" b="1" dirty="0">
                <a:latin typeface="Times New Roman" panose="02020603050405020304" pitchFamily="18" charset="0"/>
              </a:rPr>
              <a:t>u</a:t>
            </a:r>
            <a:r>
              <a:rPr lang="en-US" dirty="0">
                <a:latin typeface="Times New Roman" panose="02020603050405020304" pitchFamily="18" charset="0"/>
              </a:rPr>
              <a:t> = </a:t>
            </a:r>
            <a:r>
              <a:rPr lang="en-US" b="1" dirty="0" smtClean="0">
                <a:latin typeface="Times New Roman" panose="02020603050405020304" pitchFamily="18" charset="0"/>
              </a:rPr>
              <a:t>0</a:t>
            </a:r>
            <a:r>
              <a:rPr lang="en-US" dirty="0" smtClean="0"/>
              <a:t> </a:t>
            </a:r>
            <a:r>
              <a:rPr lang="en-US" dirty="0"/>
              <a:t>if and only if either </a:t>
            </a:r>
            <a:r>
              <a:rPr lang="en-US" i="1" dirty="0">
                <a:latin typeface="Symbol" panose="05050102010706020507" pitchFamily="18" charset="2"/>
              </a:rPr>
              <a:t>a </a:t>
            </a:r>
            <a:r>
              <a:rPr lang="en-US" dirty="0">
                <a:latin typeface="Times New Roman" panose="02020603050405020304" pitchFamily="18" charset="0"/>
              </a:rPr>
              <a:t>= 0</a:t>
            </a:r>
            <a:r>
              <a:rPr lang="en-US" dirty="0"/>
              <a:t>, </a:t>
            </a:r>
            <a:r>
              <a:rPr lang="en-US" b="1" dirty="0"/>
              <a:t>u</a:t>
            </a:r>
            <a:r>
              <a:rPr lang="en-US" i="1" dirty="0">
                <a:latin typeface="Symbol" panose="05050102010706020507" pitchFamily="18" charset="2"/>
              </a:rPr>
              <a:t> </a:t>
            </a:r>
            <a:r>
              <a:rPr lang="en-US" dirty="0">
                <a:latin typeface="Times New Roman" panose="02020603050405020304" pitchFamily="18" charset="0"/>
              </a:rPr>
              <a:t>= </a:t>
            </a:r>
            <a:r>
              <a:rPr lang="en-US" b="1" dirty="0" smtClean="0">
                <a:latin typeface="Times New Roman" panose="02020603050405020304" pitchFamily="18" charset="0"/>
              </a:rPr>
              <a:t>0</a:t>
            </a:r>
            <a:r>
              <a:rPr lang="en-US" dirty="0" smtClean="0"/>
              <a:t> </a:t>
            </a:r>
            <a:r>
              <a:rPr lang="en-US" dirty="0"/>
              <a:t>or both</a:t>
            </a:r>
            <a:endParaRPr lang="en-US" b="1" dirty="0">
              <a:latin typeface="Times New Roman" panose="02020603050405020304" pitchFamily="18" charset="0"/>
            </a:endParaRPr>
          </a:p>
          <a:p>
            <a:pPr marL="0" indent="0">
              <a:buNone/>
            </a:pPr>
            <a:r>
              <a:rPr lang="en-US" dirty="0" smtClean="0"/>
              <a:t>Proof:</a:t>
            </a:r>
          </a:p>
          <a:p>
            <a:pPr marL="0" indent="0">
              <a:buNone/>
            </a:pPr>
            <a:r>
              <a:rPr lang="en-US" dirty="0" smtClean="0"/>
              <a:t>	If </a:t>
            </a:r>
            <a:r>
              <a:rPr lang="en-US" i="1" dirty="0">
                <a:latin typeface="Symbol" panose="05050102010706020507" pitchFamily="18" charset="2"/>
              </a:rPr>
              <a:t>a </a:t>
            </a:r>
            <a:r>
              <a:rPr lang="en-US" dirty="0">
                <a:latin typeface="Times New Roman" panose="02020603050405020304" pitchFamily="18" charset="0"/>
              </a:rPr>
              <a:t>= </a:t>
            </a:r>
            <a:r>
              <a:rPr lang="en-US" dirty="0" smtClean="0">
                <a:latin typeface="Times New Roman" panose="02020603050405020304" pitchFamily="18" charset="0"/>
              </a:rPr>
              <a:t>0 </a:t>
            </a:r>
            <a:r>
              <a:rPr lang="en-US" dirty="0"/>
              <a:t> </a:t>
            </a:r>
            <a:r>
              <a:rPr lang="en-US" dirty="0" smtClean="0"/>
              <a:t>or </a:t>
            </a:r>
            <a:r>
              <a:rPr lang="en-US" b="1" dirty="0"/>
              <a:t>u</a:t>
            </a:r>
            <a:r>
              <a:rPr lang="en-US" i="1" dirty="0">
                <a:latin typeface="Symbol" panose="05050102010706020507" pitchFamily="18" charset="2"/>
              </a:rPr>
              <a:t> </a:t>
            </a:r>
            <a:r>
              <a:rPr lang="en-US" dirty="0">
                <a:latin typeface="Times New Roman" panose="02020603050405020304" pitchFamily="18" charset="0"/>
              </a:rPr>
              <a:t>= </a:t>
            </a:r>
            <a:r>
              <a:rPr lang="en-US" b="1" dirty="0" smtClean="0">
                <a:latin typeface="Times New Roman" panose="02020603050405020304" pitchFamily="18" charset="0"/>
              </a:rPr>
              <a:t>0</a:t>
            </a:r>
            <a:r>
              <a:rPr lang="en-US" dirty="0" smtClean="0"/>
              <a:t>, </a:t>
            </a:r>
            <a:r>
              <a:rPr lang="en-US" i="1" dirty="0" smtClean="0">
                <a:latin typeface="Symbol" panose="05050102010706020507" pitchFamily="18" charset="2"/>
              </a:rPr>
              <a:t>a</a:t>
            </a:r>
            <a:r>
              <a:rPr lang="en-US" dirty="0" smtClean="0"/>
              <a:t> </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t> </a:t>
            </a:r>
            <a:r>
              <a:rPr lang="en-US" dirty="0" smtClean="0"/>
              <a:t>from previous theorems</a:t>
            </a:r>
          </a:p>
          <a:p>
            <a:pPr marL="0" indent="0">
              <a:buNone/>
            </a:pPr>
            <a:r>
              <a:rPr lang="en-US" dirty="0"/>
              <a:t>	</a:t>
            </a:r>
            <a:r>
              <a:rPr lang="en-US" dirty="0" smtClean="0"/>
              <a:t>Assume </a:t>
            </a:r>
            <a:r>
              <a:rPr lang="en-US" i="1" dirty="0">
                <a:latin typeface="Symbol" panose="05050102010706020507" pitchFamily="18" charset="2"/>
              </a:rPr>
              <a:t>a </a:t>
            </a:r>
            <a:r>
              <a:rPr lang="en-US" dirty="0">
                <a:latin typeface="Times New Roman" panose="02020603050405020304" pitchFamily="18" charset="0"/>
              </a:rPr>
              <a:t>≠ 0 </a:t>
            </a:r>
            <a:r>
              <a:rPr lang="en-US" dirty="0"/>
              <a:t> </a:t>
            </a:r>
            <a:r>
              <a:rPr lang="en-US" dirty="0" smtClean="0"/>
              <a:t>and </a:t>
            </a:r>
            <a:r>
              <a:rPr lang="en-US" b="1" dirty="0"/>
              <a:t>u</a:t>
            </a:r>
            <a:r>
              <a:rPr lang="en-US" i="1" dirty="0">
                <a:latin typeface="Symbol" panose="05050102010706020507" pitchFamily="18" charset="2"/>
              </a:rPr>
              <a:t> </a:t>
            </a:r>
            <a:r>
              <a:rPr lang="en-US" dirty="0">
                <a:latin typeface="Times New Roman" panose="02020603050405020304" pitchFamily="18" charset="0"/>
              </a:rPr>
              <a:t>≠</a:t>
            </a:r>
            <a:r>
              <a:rPr lang="en-US" dirty="0" smtClean="0">
                <a:latin typeface="Times New Roman" panose="02020603050405020304" pitchFamily="18" charset="0"/>
              </a:rPr>
              <a:t> </a:t>
            </a:r>
            <a:r>
              <a:rPr lang="en-US" b="1" dirty="0">
                <a:latin typeface="Times New Roman" panose="02020603050405020304" pitchFamily="18" charset="0"/>
              </a:rPr>
              <a:t>0</a:t>
            </a:r>
            <a:r>
              <a:rPr lang="en-US" dirty="0" smtClean="0"/>
              <a:t>, but </a:t>
            </a:r>
            <a:r>
              <a:rPr lang="en-US" i="1" dirty="0" smtClean="0">
                <a:latin typeface="Symbol" panose="05050102010706020507" pitchFamily="18" charset="2"/>
              </a:rPr>
              <a:t>a</a:t>
            </a:r>
            <a:r>
              <a:rPr lang="en-US" dirty="0" smtClean="0"/>
              <a:t> </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t> </a:t>
            </a:r>
            <a:r>
              <a:rPr lang="en-US" dirty="0" smtClean="0"/>
              <a:t>.</a:t>
            </a:r>
          </a:p>
          <a:p>
            <a:pPr marL="0" indent="0">
              <a:buNone/>
            </a:pPr>
            <a:r>
              <a:rPr lang="en-US" dirty="0"/>
              <a:t>	</a:t>
            </a:r>
            <a:r>
              <a:rPr lang="en-US" dirty="0" smtClean="0"/>
              <a:t>Because </a:t>
            </a:r>
            <a:r>
              <a:rPr lang="en-US" i="1" dirty="0">
                <a:latin typeface="Symbol" panose="05050102010706020507" pitchFamily="18" charset="2"/>
              </a:rPr>
              <a:t>a </a:t>
            </a:r>
            <a:r>
              <a:rPr lang="en-US" dirty="0">
                <a:latin typeface="Times New Roman" panose="02020603050405020304" pitchFamily="18" charset="0"/>
              </a:rPr>
              <a:t>≠ </a:t>
            </a:r>
            <a:r>
              <a:rPr lang="en-US" dirty="0" smtClean="0">
                <a:latin typeface="Times New Roman" panose="02020603050405020304" pitchFamily="18" charset="0"/>
              </a:rPr>
              <a:t>0,</a:t>
            </a:r>
            <a:r>
              <a:rPr lang="en-US" dirty="0" smtClean="0"/>
              <a:t> </a:t>
            </a:r>
            <a:r>
              <a:rPr lang="en-US" i="1" dirty="0" smtClean="0">
                <a:latin typeface="Symbol" panose="05050102010706020507" pitchFamily="18" charset="2"/>
              </a:rPr>
              <a:t>a</a:t>
            </a:r>
            <a:r>
              <a:rPr lang="en-US" dirty="0" smtClean="0"/>
              <a:t> has a multiplicative inverse </a:t>
            </a:r>
            <a:r>
              <a:rPr lang="en-US" i="1" dirty="0" smtClean="0">
                <a:latin typeface="Symbol" panose="05050102010706020507" pitchFamily="18" charset="2"/>
              </a:rPr>
              <a:t>a</a:t>
            </a:r>
            <a:r>
              <a:rPr lang="en-US" baseline="30000" dirty="0" smtClean="0">
                <a:latin typeface="Times New Roman" panose="02020603050405020304" pitchFamily="18" charset="0"/>
              </a:rPr>
              <a:t>–1</a:t>
            </a:r>
            <a:endParaRPr lang="en-US" dirty="0" smtClean="0">
              <a:latin typeface="Times New Roman" panose="02020603050405020304" pitchFamily="18" charset="0"/>
            </a:endParaRPr>
          </a:p>
          <a:p>
            <a:pPr marL="0" indent="0">
              <a:buNone/>
            </a:pPr>
            <a:r>
              <a:rPr lang="en-US" dirty="0"/>
              <a:t>	</a:t>
            </a:r>
            <a:r>
              <a:rPr lang="en-US" dirty="0" smtClean="0"/>
              <a:t>But </a:t>
            </a:r>
            <a:r>
              <a:rPr lang="en-US" i="1" dirty="0" smtClean="0">
                <a:latin typeface="Symbol" panose="05050102010706020507" pitchFamily="18" charset="2"/>
              </a:rPr>
              <a:t>a</a:t>
            </a:r>
            <a:r>
              <a:rPr lang="en-US" baseline="30000" dirty="0" smtClean="0">
                <a:latin typeface="Times New Roman" panose="02020603050405020304" pitchFamily="18" charset="0"/>
              </a:rPr>
              <a:t>–1</a:t>
            </a: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 yet </a:t>
            </a:r>
            <a:r>
              <a:rPr lang="en-US" i="1" dirty="0" smtClean="0">
                <a:latin typeface="Symbol" panose="05050102010706020507" pitchFamily="18" charset="2"/>
              </a:rPr>
              <a:t>a</a:t>
            </a:r>
            <a:r>
              <a:rPr lang="en-US" baseline="30000" dirty="0" smtClean="0">
                <a:latin typeface="Times New Roman" panose="02020603050405020304" pitchFamily="18" charset="0"/>
              </a:rPr>
              <a:t>–1</a:t>
            </a:r>
            <a:r>
              <a:rPr lang="en-US" dirty="0" smtClean="0">
                <a:latin typeface="Times New Roman" panose="02020603050405020304" pitchFamily="18" charset="0"/>
              </a:rPr>
              <a:t>(</a:t>
            </a:r>
            <a:r>
              <a:rPr lang="en-US" i="1" dirty="0" smtClean="0">
                <a:latin typeface="Symbol" panose="05050102010706020507" pitchFamily="18" charset="2"/>
              </a:rPr>
              <a:t>a</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i="1" dirty="0" smtClean="0">
                <a:latin typeface="Symbol" panose="05050102010706020507" pitchFamily="18" charset="2"/>
              </a:rPr>
              <a:t>a</a:t>
            </a:r>
            <a:r>
              <a:rPr lang="en-US" baseline="30000" dirty="0" smtClean="0">
                <a:latin typeface="Times New Roman" panose="02020603050405020304" pitchFamily="18" charset="0"/>
              </a:rPr>
              <a:t>–1</a:t>
            </a:r>
            <a:r>
              <a:rPr lang="en-US" i="1" dirty="0" smtClean="0">
                <a:latin typeface="Symbol" panose="05050102010706020507" pitchFamily="18" charset="2"/>
              </a:rPr>
              <a:t>a</a:t>
            </a:r>
            <a:r>
              <a:rPr lang="en-US" dirty="0" smtClean="0">
                <a:latin typeface="Times New Roman" panose="02020603050405020304" pitchFamily="18" charset="0"/>
              </a:rPr>
              <a:t>)</a:t>
            </a:r>
            <a:r>
              <a:rPr lang="en-US" b="1" dirty="0">
                <a:latin typeface="Times New Roman" panose="02020603050405020304" pitchFamily="18" charset="0"/>
              </a:rPr>
              <a:t> </a:t>
            </a:r>
            <a:r>
              <a:rPr lang="en-US" b="1" dirty="0" smtClean="0">
                <a:latin typeface="Times New Roman" panose="02020603050405020304" pitchFamily="18" charset="0"/>
              </a:rPr>
              <a:t>u = </a:t>
            </a:r>
            <a:r>
              <a:rPr lang="en-US" dirty="0" smtClean="0">
                <a:latin typeface="Times New Roman" panose="02020603050405020304" pitchFamily="18" charset="0"/>
              </a:rPr>
              <a:t>1·</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endParaRPr lang="en-US" dirty="0" smtClean="0">
              <a:latin typeface="Times New Roman" panose="02020603050405020304" pitchFamily="18" charset="0"/>
            </a:endParaRPr>
          </a:p>
          <a:p>
            <a:pPr marL="0" indent="0">
              <a:buNone/>
            </a:pPr>
            <a:r>
              <a:rPr lang="en-US" dirty="0"/>
              <a:t>	</a:t>
            </a:r>
            <a:r>
              <a:rPr lang="en-US" dirty="0" smtClean="0"/>
              <a:t>By transitivity, this suggests </a:t>
            </a:r>
            <a:r>
              <a:rPr lang="en-US" b="1" dirty="0" smtClean="0"/>
              <a:t>0 </a:t>
            </a:r>
            <a:r>
              <a:rPr lang="en-US" dirty="0"/>
              <a:t>=</a:t>
            </a:r>
            <a:r>
              <a:rPr lang="en-US" b="1" dirty="0"/>
              <a:t> </a:t>
            </a:r>
            <a:r>
              <a:rPr lang="en-US" b="1" dirty="0" smtClean="0">
                <a:latin typeface="Times New Roman" panose="02020603050405020304" pitchFamily="18" charset="0"/>
              </a:rPr>
              <a:t>u</a:t>
            </a:r>
            <a:r>
              <a:rPr lang="en-US" dirty="0" smtClean="0">
                <a:latin typeface="Times New Roman" panose="02020603050405020304" pitchFamily="18" charset="0"/>
              </a:rPr>
              <a:t>.</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This contradicts our assumption.</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Therefore, </a:t>
            </a:r>
            <a:r>
              <a:rPr lang="en-US" i="1" dirty="0">
                <a:latin typeface="Symbol" panose="05050102010706020507" pitchFamily="18" charset="2"/>
              </a:rPr>
              <a:t>a</a:t>
            </a:r>
            <a:r>
              <a:rPr lang="en-US" dirty="0"/>
              <a:t> </a:t>
            </a:r>
            <a:r>
              <a:rPr lang="en-US" b="1" dirty="0">
                <a:latin typeface="Times New Roman" panose="02020603050405020304" pitchFamily="18" charset="0"/>
              </a:rPr>
              <a:t>u</a:t>
            </a:r>
            <a:r>
              <a:rPr lang="en-US" dirty="0">
                <a:latin typeface="Times New Roman" panose="02020603050405020304" pitchFamily="18" charset="0"/>
              </a:rPr>
              <a:t> ≠</a:t>
            </a:r>
            <a:r>
              <a:rPr lang="en-US" dirty="0" smtClean="0">
                <a:latin typeface="Times New Roman" panose="02020603050405020304" pitchFamily="18" charset="0"/>
              </a:rPr>
              <a:t> </a:t>
            </a:r>
            <a:r>
              <a:rPr lang="en-US" b="1" dirty="0">
                <a:latin typeface="Times New Roman" panose="02020603050405020304" pitchFamily="18" charset="0"/>
              </a:rPr>
              <a:t>0</a:t>
            </a:r>
            <a:r>
              <a:rPr lang="en-US" dirty="0"/>
              <a:t> </a:t>
            </a:r>
            <a:r>
              <a:rPr lang="en-US" dirty="0" smtClean="0"/>
              <a:t>if neither </a:t>
            </a:r>
            <a:r>
              <a:rPr lang="en-US" i="1" dirty="0">
                <a:latin typeface="Symbol" panose="05050102010706020507" pitchFamily="18" charset="2"/>
              </a:rPr>
              <a:t>a </a:t>
            </a:r>
            <a:r>
              <a:rPr lang="en-US" dirty="0">
                <a:latin typeface="Times New Roman" panose="02020603050405020304" pitchFamily="18" charset="0"/>
              </a:rPr>
              <a:t>≠ 0 </a:t>
            </a:r>
            <a:r>
              <a:rPr lang="en-US" dirty="0"/>
              <a:t> and </a:t>
            </a:r>
            <a:r>
              <a:rPr lang="en-US" b="1" dirty="0"/>
              <a:t>u</a:t>
            </a:r>
            <a:r>
              <a:rPr lang="en-US" i="1" dirty="0">
                <a:latin typeface="Symbol" panose="05050102010706020507" pitchFamily="18" charset="2"/>
              </a:rPr>
              <a:t> </a:t>
            </a:r>
            <a:r>
              <a:rPr lang="en-US" dirty="0">
                <a:latin typeface="Times New Roman" panose="02020603050405020304" pitchFamily="18" charset="0"/>
              </a:rPr>
              <a:t>≠ </a:t>
            </a:r>
            <a:r>
              <a:rPr lang="en-US" b="1" dirty="0" smtClean="0">
                <a:latin typeface="Times New Roman" panose="02020603050405020304" pitchFamily="18" charset="0"/>
              </a:rPr>
              <a:t>0</a:t>
            </a:r>
            <a:r>
              <a:rPr lang="en-US" dirty="0" smtClean="0"/>
              <a:t>.</a:t>
            </a:r>
            <a:r>
              <a:rPr lang="en-US" b="1" dirty="0" smtClean="0"/>
              <a:t> </a:t>
            </a:r>
            <a:r>
              <a:rPr lang="en-US" dirty="0" smtClean="0"/>
              <a:t>▮</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26</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40669432"/>
      </p:ext>
    </p:extLst>
  </p:cSld>
  <p:clrMapOvr>
    <a:masterClrMapping/>
  </p:clrMapOvr>
  <mc:AlternateContent xmlns:mc="http://schemas.openxmlformats.org/markup-compatibility/2006">
    <mc:Choice xmlns:p14="http://schemas.microsoft.com/office/powerpoint/2010/main" Requires="p14">
      <p:transition spd="slow" p14:dur="2000" advTm="206644"/>
    </mc:Choice>
    <mc:Fallback>
      <p:transition spd="slow" advTm="206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vector space axioms</a:t>
            </a:r>
            <a:endParaRPr lang="en-US" dirty="0" smtClean="0"/>
          </a:p>
          <a:p>
            <a:pPr lvl="1"/>
            <a:r>
              <a:rPr lang="en-US" dirty="0" smtClean="0"/>
              <a:t>Understand that all addition additional properties can be derived from these axioms</a:t>
            </a:r>
            <a:endParaRPr lang="en-US" dirty="0" smtClean="0"/>
          </a:p>
          <a:p>
            <a:pPr lvl="1"/>
            <a:r>
              <a:rPr lang="en-US" dirty="0" smtClean="0"/>
              <a:t>You have seen a number of such proofs</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73409"/>
    </mc:Choice>
    <mc:Fallback>
      <p:transition spd="slow" advTm="7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https://en.wikipedia.org/wiki/Vector_space</a:t>
            </a:r>
            <a:endParaRPr lang="en-CA"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1878"/>
    </mc:Choice>
    <mc:Fallback>
      <p:transition spd="slow" advTm="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759"/>
    </mc:Choice>
    <mc:Fallback>
      <p:transition spd="slow" advTm="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spaces</a:t>
            </a:r>
            <a:endParaRPr lang="en-CA" dirty="0"/>
          </a:p>
        </p:txBody>
      </p:sp>
      <p:sp>
        <p:nvSpPr>
          <p:cNvPr id="3" name="Content Placeholder 2"/>
          <p:cNvSpPr>
            <a:spLocks noGrp="1"/>
          </p:cNvSpPr>
          <p:nvPr>
            <p:ph idx="1"/>
          </p:nvPr>
        </p:nvSpPr>
        <p:spPr/>
        <p:txBody>
          <a:bodyPr/>
          <a:lstStyle/>
          <a:p>
            <a:r>
              <a:rPr lang="en-US" dirty="0" smtClean="0"/>
              <a:t>For each positive integer </a:t>
            </a:r>
            <a:r>
              <a:rPr lang="en-US" i="1" dirty="0" smtClean="0"/>
              <a:t>n</a:t>
            </a:r>
            <a:r>
              <a:rPr lang="en-US" dirty="0" smtClean="0"/>
              <a:t>,</a:t>
            </a:r>
          </a:p>
          <a:p>
            <a:pPr lvl="1"/>
            <a:r>
              <a:rPr lang="en-US" dirty="0" smtClean="0"/>
              <a:t>We will define </a:t>
            </a:r>
            <a:r>
              <a:rPr lang="en-US" b="1" dirty="0" smtClean="0">
                <a:latin typeface="Times New Roman" panose="02020603050405020304" pitchFamily="18" charset="0"/>
              </a:rPr>
              <a:t>R</a:t>
            </a:r>
            <a:r>
              <a:rPr lang="en-US" b="1" i="1" baseline="30000" dirty="0" smtClean="0">
                <a:latin typeface="Times New Roman" panose="02020603050405020304" pitchFamily="18" charset="0"/>
              </a:rPr>
              <a:t>n</a:t>
            </a:r>
            <a:r>
              <a:rPr lang="en-US" dirty="0" smtClean="0"/>
              <a:t> together with the operations of  scalar multiplication and vector addition as a real </a:t>
            </a:r>
            <a:r>
              <a:rPr lang="en-US" i="1" dirty="0" smtClean="0"/>
              <a:t>vector space</a:t>
            </a:r>
          </a:p>
          <a:p>
            <a:pPr lvl="1"/>
            <a:r>
              <a:rPr lang="en-US" dirty="0"/>
              <a:t>We will define </a:t>
            </a:r>
            <a:r>
              <a:rPr lang="en-US" b="1" dirty="0" smtClean="0">
                <a:latin typeface="Times New Roman" panose="02020603050405020304" pitchFamily="18" charset="0"/>
              </a:rPr>
              <a:t>C</a:t>
            </a:r>
            <a:r>
              <a:rPr lang="en-US" b="1" i="1" baseline="30000" dirty="0" smtClean="0">
                <a:latin typeface="Times New Roman" panose="02020603050405020304" pitchFamily="18" charset="0"/>
              </a:rPr>
              <a:t>n</a:t>
            </a:r>
            <a:r>
              <a:rPr lang="en-US" dirty="0" smtClean="0"/>
              <a:t> </a:t>
            </a:r>
            <a:r>
              <a:rPr lang="en-US" dirty="0"/>
              <a:t>together with the operations of  scalar multiplication and vector addition as a </a:t>
            </a:r>
            <a:r>
              <a:rPr lang="en-US" dirty="0" smtClean="0"/>
              <a:t>complex </a:t>
            </a:r>
            <a:r>
              <a:rPr lang="en-US" i="1" dirty="0" smtClean="0"/>
              <a:t>vector space</a:t>
            </a:r>
            <a:endParaRPr lang="en-US" dirty="0">
              <a:latin typeface="Symbol" panose="05050102010706020507" pitchFamily="18" charset="2"/>
            </a:endParaRPr>
          </a:p>
          <a:p>
            <a:endParaRPr lang="en-US" dirty="0" smtClean="0">
              <a:latin typeface="Symbol" panose="05050102010706020507" pitchFamily="18" charset="2"/>
            </a:endParaRPr>
          </a:p>
          <a:p>
            <a:r>
              <a:rPr lang="en-US" dirty="0" smtClean="0"/>
              <a:t>For example, we may refer to the vector space of all 3-dimensional real vectors</a:t>
            </a:r>
          </a:p>
          <a:p>
            <a:pPr lvl="1"/>
            <a:r>
              <a:rPr lang="en-US" dirty="0" smtClean="0"/>
              <a:t>The operations of scalar multiplication and vector addition as we have defined them are assumed</a:t>
            </a:r>
            <a:endParaRPr lang="en-US"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56269729"/>
      </p:ext>
    </p:extLst>
  </p:cSld>
  <p:clrMapOvr>
    <a:masterClrMapping/>
  </p:clrMapOvr>
  <mc:AlternateContent xmlns:mc="http://schemas.openxmlformats.org/markup-compatibility/2006">
    <mc:Choice xmlns:p14="http://schemas.microsoft.com/office/powerpoint/2010/main" Requires="p14">
      <p:transition spd="slow" p14:dur="2000" advTm="61102"/>
    </mc:Choice>
    <mc:Fallback>
      <p:transition spd="slow" advTm="6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Properties of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314"/>
    </mc:Choice>
    <mc:Fallback>
      <p:transition spd="slow" advTm="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278"/>
    </mc:Choice>
    <mc:Fallback>
      <p:transition spd="slow" advTm="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spaces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a vector space </a:t>
            </a:r>
            <a:r>
              <a:rPr lang="en-US" b="1" dirty="0" err="1" smtClean="0">
                <a:latin typeface="Times New Roman" panose="02020603050405020304" pitchFamily="18" charset="0"/>
              </a:rPr>
              <a:t>F</a:t>
            </a:r>
            <a:r>
              <a:rPr lang="en-US" b="1" i="1" baseline="30000" dirty="0" err="1" smtClean="0">
                <a:latin typeface="Times New Roman" panose="02020603050405020304" pitchFamily="18" charset="0"/>
              </a:rPr>
              <a:t>n</a:t>
            </a:r>
            <a:r>
              <a:rPr lang="en-US" dirty="0" smtClean="0"/>
              <a:t>,</a:t>
            </a:r>
          </a:p>
          <a:p>
            <a:pPr marL="0" indent="0">
              <a:buNone/>
            </a:pPr>
            <a:r>
              <a:rPr lang="en-US" dirty="0"/>
              <a:t>	</a:t>
            </a:r>
            <a:r>
              <a:rPr lang="en-US" dirty="0" smtClean="0"/>
              <a:t>given </a:t>
            </a:r>
            <a:r>
              <a:rPr lang="en-US" i="1" dirty="0" smtClean="0">
                <a:latin typeface="Times New Roman" panose="02020603050405020304" pitchFamily="18" charset="0"/>
              </a:rPr>
              <a:t>m</a:t>
            </a:r>
            <a:r>
              <a:rPr lang="en-US" dirty="0" smtClean="0"/>
              <a:t> vectors </a:t>
            </a:r>
            <a:r>
              <a:rPr lang="en-US" b="1" dirty="0" smtClean="0"/>
              <a:t>v</a:t>
            </a:r>
            <a:r>
              <a:rPr lang="en-US" baseline="-25000" dirty="0" smtClean="0"/>
              <a:t>1</a:t>
            </a:r>
            <a:r>
              <a:rPr lang="en-US" dirty="0" smtClean="0"/>
              <a:t>, …, </a:t>
            </a:r>
            <a:r>
              <a:rPr lang="en-US" b="1" dirty="0" err="1" smtClean="0"/>
              <a:t>v</a:t>
            </a:r>
            <a:r>
              <a:rPr lang="en-US" i="1" baseline="-25000" dirty="0" err="1" smtClean="0"/>
              <a:t>m</a:t>
            </a:r>
            <a:r>
              <a:rPr lang="en-US" dirty="0" smtClean="0"/>
              <a:t> all in </a:t>
            </a:r>
            <a:r>
              <a:rPr lang="en-US" b="1" dirty="0" err="1" smtClean="0">
                <a:latin typeface="Times New Roman" panose="02020603050405020304" pitchFamily="18" charset="0"/>
              </a:rPr>
              <a:t>F</a:t>
            </a:r>
            <a:r>
              <a:rPr lang="en-US" b="1" i="1" baseline="30000" dirty="0" err="1" smtClean="0">
                <a:latin typeface="Times New Roman" panose="02020603050405020304" pitchFamily="18" charset="0"/>
              </a:rPr>
              <a:t>n</a:t>
            </a:r>
            <a:r>
              <a:rPr lang="en-US" dirty="0" smtClean="0"/>
              <a:t>, and</a:t>
            </a:r>
          </a:p>
          <a:p>
            <a:pPr marL="0" indent="0">
              <a:buNone/>
            </a:pPr>
            <a:r>
              <a:rPr lang="en-US" dirty="0"/>
              <a:t> </a:t>
            </a:r>
            <a:r>
              <a:rPr lang="en-US" dirty="0" smtClean="0"/>
              <a:t>                         </a:t>
            </a:r>
            <a:r>
              <a:rPr lang="en-US" i="1" dirty="0" smtClean="0">
                <a:latin typeface="Times New Roman" panose="02020603050405020304" pitchFamily="18" charset="0"/>
              </a:rPr>
              <a:t>m</a:t>
            </a:r>
            <a:r>
              <a:rPr lang="en-US" dirty="0" smtClean="0"/>
              <a:t> scalars </a:t>
            </a:r>
            <a:r>
              <a:rPr lang="en-US" i="1" dirty="0">
                <a:latin typeface="Symbol" panose="05050102010706020507" pitchFamily="18" charset="2"/>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m</a:t>
            </a:r>
            <a:r>
              <a:rPr lang="en-US" dirty="0"/>
              <a:t> all in </a:t>
            </a:r>
            <a:r>
              <a:rPr lang="en-US" b="1" dirty="0">
                <a:latin typeface="Times New Roman" panose="02020603050405020304" pitchFamily="18" charset="0"/>
              </a:rPr>
              <a:t>F</a:t>
            </a:r>
            <a:endParaRPr lang="en-US" dirty="0" smtClean="0"/>
          </a:p>
          <a:p>
            <a:pPr marL="457200" lvl="1" indent="0">
              <a:buNone/>
            </a:pPr>
            <a:r>
              <a:rPr lang="en-US" sz="2200" dirty="0" smtClean="0"/>
              <a:t>we will call</a:t>
            </a:r>
          </a:p>
          <a:p>
            <a:pPr marL="457200" lvl="1" indent="0" algn="ctr">
              <a:buNone/>
            </a:pPr>
            <a:r>
              <a:rPr lang="en-US" sz="2200" i="1" dirty="0" smtClean="0">
                <a:latin typeface="Symbol" panose="05050102010706020507" pitchFamily="18" charset="2"/>
              </a:rPr>
              <a:t>a</a:t>
            </a:r>
            <a:r>
              <a:rPr lang="en-US" sz="2200" baseline="-25000" dirty="0" smtClean="0">
                <a:latin typeface="Times New Roman" panose="02020603050405020304" pitchFamily="18" charset="0"/>
              </a:rPr>
              <a:t>1</a:t>
            </a:r>
            <a:r>
              <a:rPr lang="en-US" sz="2200" b="1" dirty="0" smtClean="0"/>
              <a:t>v</a:t>
            </a:r>
            <a:r>
              <a:rPr lang="en-US" sz="2200" baseline="-25000" dirty="0" smtClean="0"/>
              <a:t>1</a:t>
            </a:r>
            <a:r>
              <a:rPr lang="en-US" sz="2200" dirty="0" smtClean="0">
                <a:latin typeface="Times New Roman" panose="02020603050405020304" pitchFamily="18" charset="0"/>
              </a:rPr>
              <a:t> </a:t>
            </a:r>
            <a:r>
              <a:rPr lang="en-US" sz="2200" dirty="0">
                <a:latin typeface="Times New Roman" panose="02020603050405020304" pitchFamily="18" charset="0"/>
              </a:rPr>
              <a:t>+  ⋯ + </a:t>
            </a:r>
            <a:r>
              <a:rPr lang="en-US" sz="2200" i="1" dirty="0">
                <a:latin typeface="Symbol" panose="05050102010706020507" pitchFamily="18" charset="2"/>
              </a:rPr>
              <a:t>a</a:t>
            </a:r>
            <a:r>
              <a:rPr lang="en-US" sz="2200" i="1" baseline="-25000" dirty="0">
                <a:latin typeface="Times New Roman" panose="02020603050405020304" pitchFamily="18" charset="0"/>
              </a:rPr>
              <a:t>m </a:t>
            </a:r>
            <a:r>
              <a:rPr lang="en-US" sz="2200" b="1" dirty="0" err="1"/>
              <a:t>v</a:t>
            </a:r>
            <a:r>
              <a:rPr lang="en-US" sz="2200" i="1" baseline="-25000" dirty="0" err="1"/>
              <a:t>m</a:t>
            </a:r>
            <a:endParaRPr lang="en-US" sz="2200" dirty="0"/>
          </a:p>
          <a:p>
            <a:pPr marL="457200" lvl="1" indent="0">
              <a:buNone/>
            </a:pPr>
            <a:r>
              <a:rPr lang="en-US" sz="2200" dirty="0" smtClean="0"/>
              <a:t>a </a:t>
            </a:r>
            <a:r>
              <a:rPr lang="en-US" sz="2200" i="1" dirty="0" smtClean="0"/>
              <a:t>linear combination </a:t>
            </a:r>
            <a:r>
              <a:rPr lang="en-US" sz="2200" dirty="0" smtClean="0"/>
              <a:t>of these </a:t>
            </a:r>
            <a:r>
              <a:rPr lang="en-US" sz="2200" i="1" dirty="0" smtClean="0"/>
              <a:t>m</a:t>
            </a:r>
            <a:r>
              <a:rPr lang="en-US" sz="2200" dirty="0" smtClean="0"/>
              <a:t> vectors and corresponding scalars</a:t>
            </a:r>
          </a:p>
          <a:p>
            <a:r>
              <a:rPr lang="en-US" dirty="0" smtClean="0"/>
              <a:t>For example,</a:t>
            </a:r>
            <a:endParaRPr lang="en-US"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393734637"/>
              </p:ext>
            </p:extLst>
          </p:nvPr>
        </p:nvGraphicFramePr>
        <p:xfrm>
          <a:off x="74612" y="4451350"/>
          <a:ext cx="8993188" cy="1644650"/>
        </p:xfrm>
        <a:graphic>
          <a:graphicData uri="http://schemas.openxmlformats.org/presentationml/2006/ole">
            <mc:AlternateContent xmlns:mc="http://schemas.openxmlformats.org/markup-compatibility/2006">
              <mc:Choice xmlns:v="urn:schemas-microsoft-com:vml" Requires="v">
                <p:oleObj spid="_x0000_s147467" name="Equation" r:id="rId6" imgW="6680160" imgH="1498320" progId="Equation.DSMT4">
                  <p:embed/>
                </p:oleObj>
              </mc:Choice>
              <mc:Fallback>
                <p:oleObj name="Equation" r:id="rId6" imgW="6680160" imgH="149832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12" y="4451350"/>
                        <a:ext cx="89931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95986"/>
    </mc:Choice>
    <mc:Fallback>
      <p:transition spd="slow" advTm="9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r>
              <a:rPr lang="en-US" dirty="0" smtClean="0"/>
              <a:t>There are lots of useful properties of vector spaces:</a:t>
            </a:r>
          </a:p>
          <a:p>
            <a:pPr marL="857250" lvl="1" indent="-457200">
              <a:buFont typeface="+mj-lt"/>
              <a:buAutoNum type="arabicPeriod"/>
            </a:pPr>
            <a:r>
              <a:rPr lang="en-US" dirty="0" smtClean="0"/>
              <a:t>Given any</a:t>
            </a:r>
            <a:r>
              <a:rPr lang="en-US" i="1" dirty="0"/>
              <a:t> </a:t>
            </a:r>
            <a:r>
              <a:rPr lang="en-US" i="1" dirty="0" smtClean="0"/>
              <a:t>n</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m</a:t>
            </a:r>
            <a:r>
              <a:rPr lang="en-US" dirty="0" smtClean="0"/>
              <a:t> and any </a:t>
            </a:r>
            <a:r>
              <a:rPr lang="en-US" i="1" dirty="0" smtClean="0"/>
              <a:t>m</a:t>
            </a:r>
            <a:r>
              <a:rPr lang="en-US" dirty="0" smtClean="0"/>
              <a:t> scalars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m</a:t>
            </a:r>
            <a:r>
              <a:rPr lang="en-US" dirty="0" smtClean="0"/>
              <a:t>, </a:t>
            </a:r>
          </a:p>
          <a:p>
            <a:pPr marL="400050" lvl="1" indent="0">
              <a:buNone/>
            </a:pPr>
            <a:r>
              <a:rPr lang="en-US" dirty="0" smtClean="0"/>
              <a:t>		we can add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b="1" dirty="0" smtClean="0"/>
              <a:t>v</a:t>
            </a:r>
            <a:r>
              <a:rPr lang="en-US" baseline="-25000" dirty="0" smtClean="0"/>
              <a:t>1</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m </a:t>
            </a:r>
            <a:r>
              <a:rPr lang="en-US" b="1" dirty="0" err="1" smtClean="0"/>
              <a:t>v</a:t>
            </a:r>
            <a:r>
              <a:rPr lang="en-US" i="1" baseline="-25000" dirty="0" err="1" smtClean="0"/>
              <a:t>m</a:t>
            </a:r>
            <a:r>
              <a:rPr lang="en-US" dirty="0" smtClean="0"/>
              <a:t> in any order we want</a:t>
            </a:r>
          </a:p>
          <a:p>
            <a:pPr marL="857250" lvl="1" indent="-457200">
              <a:buFont typeface="+mj-lt"/>
              <a:buAutoNum type="arabicPeriod" startAt="2"/>
            </a:pPr>
            <a:r>
              <a:rPr lang="en-US" dirty="0" smtClean="0"/>
              <a:t>There is a unique zero vector </a:t>
            </a:r>
            <a:r>
              <a:rPr lang="en-US" b="1" dirty="0" smtClean="0">
                <a:latin typeface="Times New Roman" panose="02020603050405020304" pitchFamily="18" charset="0"/>
              </a:rPr>
              <a:t>0</a:t>
            </a:r>
            <a:r>
              <a:rPr lang="en-US" i="1" baseline="-25000" dirty="0" smtClean="0">
                <a:latin typeface="Times New Roman" panose="02020603050405020304" pitchFamily="18" charset="0"/>
              </a:rPr>
              <a:t>n</a:t>
            </a:r>
            <a:r>
              <a:rPr lang="en-US" dirty="0" smtClean="0"/>
              <a:t> and </a:t>
            </a:r>
            <a:r>
              <a:rPr lang="en-US" dirty="0" smtClean="0">
                <a:latin typeface="Times New Roman" panose="02020603050405020304" pitchFamily="18" charset="0"/>
              </a:rPr>
              <a:t>0</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i="1" baseline="-25000" dirty="0">
                <a:latin typeface="Times New Roman" panose="02020603050405020304" pitchFamily="18" charset="0"/>
              </a:rPr>
              <a:t>n</a:t>
            </a:r>
            <a:r>
              <a:rPr lang="en-US" dirty="0" smtClean="0"/>
              <a:t> for all vectors </a:t>
            </a:r>
            <a:r>
              <a:rPr lang="en-US" b="1" dirty="0" smtClean="0">
                <a:latin typeface="Times New Roman" panose="02020603050405020304" pitchFamily="18" charset="0"/>
              </a:rPr>
              <a:t>v</a:t>
            </a:r>
            <a:r>
              <a:rPr lang="en-US" dirty="0" smtClean="0"/>
              <a:t>, </a:t>
            </a:r>
            <a:br>
              <a:rPr lang="en-US" dirty="0" smtClean="0"/>
            </a:br>
            <a:r>
              <a:rPr lang="en-US" dirty="0" smtClean="0"/>
              <a:t> </a:t>
            </a:r>
            <a:r>
              <a:rPr lang="en-US" i="1" dirty="0" smtClean="0">
                <a:latin typeface="Symbol" panose="05050102010706020507" pitchFamily="18" charset="2"/>
              </a:rPr>
              <a:t>a</a:t>
            </a:r>
            <a:r>
              <a:rPr lang="en-US" b="1" dirty="0" smtClean="0">
                <a:latin typeface="Times New Roman" panose="02020603050405020304" pitchFamily="18" charset="0"/>
              </a:rPr>
              <a:t> 0</a:t>
            </a:r>
            <a:r>
              <a:rPr lang="en-US" i="1" baseline="-25000" dirty="0">
                <a:latin typeface="Times New Roman" panose="02020603050405020304" pitchFamily="18" charset="0"/>
              </a:rPr>
              <a:t>n</a:t>
            </a:r>
            <a:r>
              <a:rPr lang="en-US" b="1" dirty="0" smtClean="0">
                <a:latin typeface="Times New Roman" panose="02020603050405020304" pitchFamily="18" charset="0"/>
              </a:rPr>
              <a:t> = 0</a:t>
            </a:r>
            <a:r>
              <a:rPr lang="en-US" i="1" baseline="-25000" dirty="0">
                <a:latin typeface="Times New Roman" panose="02020603050405020304" pitchFamily="18" charset="0"/>
              </a:rPr>
              <a:t>n</a:t>
            </a:r>
            <a:r>
              <a:rPr lang="en-US" dirty="0" smtClean="0"/>
              <a:t> for all scalars </a:t>
            </a:r>
            <a:r>
              <a:rPr lang="en-US" i="1" dirty="0" smtClean="0">
                <a:latin typeface="Symbol" panose="05050102010706020507" pitchFamily="18" charset="2"/>
              </a:rPr>
              <a:t>a</a:t>
            </a:r>
            <a:r>
              <a:rPr lang="en-US" dirty="0" smtClean="0"/>
              <a:t>, and if </a:t>
            </a:r>
            <a:r>
              <a:rPr lang="en-US" b="1" dirty="0" smtClean="0">
                <a:latin typeface="Times New Roman" panose="02020603050405020304" pitchFamily="18" charset="0"/>
              </a:rPr>
              <a:t>u </a:t>
            </a:r>
            <a:r>
              <a:rPr lang="en-US" dirty="0" smtClean="0">
                <a:latin typeface="Times New Roman" panose="02020603050405020304" pitchFamily="18" charset="0"/>
              </a:rPr>
              <a:t>+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t>, then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a:latin typeface="Times New Roman" panose="02020603050405020304" pitchFamily="18" charset="0"/>
              </a:rPr>
              <a:t>0</a:t>
            </a:r>
            <a:r>
              <a:rPr lang="en-US" i="1" baseline="-25000" dirty="0">
                <a:latin typeface="Times New Roman" panose="02020603050405020304" pitchFamily="18" charset="0"/>
              </a:rPr>
              <a:t>n</a:t>
            </a:r>
            <a:endParaRPr lang="en-US" dirty="0" smtClean="0"/>
          </a:p>
          <a:p>
            <a:pPr marL="857250" lvl="1" indent="-457200">
              <a:buFont typeface="+mj-lt"/>
              <a:buAutoNum type="arabicPeriod" startAt="2"/>
            </a:pPr>
            <a:r>
              <a:rPr lang="en-US" dirty="0">
                <a:latin typeface="Symbol" panose="05050102010706020507" pitchFamily="18" charset="2"/>
              </a:rPr>
              <a:t>1</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u</a:t>
            </a:r>
            <a:r>
              <a:rPr lang="en-US" dirty="0"/>
              <a:t> and if </a:t>
            </a:r>
            <a:r>
              <a:rPr lang="en-US" i="1" dirty="0">
                <a:latin typeface="Symbol" panose="05050102010706020507" pitchFamily="18" charset="2"/>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u</a:t>
            </a:r>
            <a:r>
              <a:rPr lang="en-US" dirty="0" smtClean="0"/>
              <a:t>, then </a:t>
            </a:r>
            <a:r>
              <a:rPr lang="en-US" i="1" dirty="0">
                <a:latin typeface="Symbol" panose="05050102010706020507" pitchFamily="18" charset="2"/>
              </a:rPr>
              <a:t>a </a:t>
            </a:r>
            <a:r>
              <a:rPr lang="en-US" dirty="0">
                <a:latin typeface="Times New Roman" panose="02020603050405020304" pitchFamily="18" charset="0"/>
              </a:rPr>
              <a:t>= </a:t>
            </a:r>
            <a:r>
              <a:rPr lang="en-US" dirty="0" smtClean="0">
                <a:latin typeface="Times New Roman" panose="02020603050405020304" pitchFamily="18" charset="0"/>
              </a:rPr>
              <a:t>1 </a:t>
            </a:r>
            <a:r>
              <a:rPr lang="en-US" dirty="0" smtClean="0"/>
              <a:t>or</a:t>
            </a:r>
            <a:r>
              <a:rPr lang="en-US" b="1" dirty="0" smtClean="0">
                <a:latin typeface="Times New Roman" panose="02020603050405020304" pitchFamily="18" charset="0"/>
              </a:rPr>
              <a:t> u = 0</a:t>
            </a:r>
            <a:r>
              <a:rPr lang="en-US" b="1" i="1" baseline="-25000" dirty="0" smtClean="0">
                <a:latin typeface="Times New Roman" panose="02020603050405020304" pitchFamily="18" charset="0"/>
              </a:rPr>
              <a:t>n</a:t>
            </a:r>
            <a:r>
              <a:rPr lang="en-US" baseline="30000" dirty="0" smtClean="0"/>
              <a:t> </a:t>
            </a:r>
            <a:r>
              <a:rPr lang="en-US" dirty="0" smtClean="0"/>
              <a:t>or both</a:t>
            </a:r>
          </a:p>
          <a:p>
            <a:pPr marL="857250" lvl="1" indent="-457200">
              <a:buFont typeface="+mj-lt"/>
              <a:buAutoNum type="arabicPeriod" startAt="2"/>
            </a:pPr>
            <a:r>
              <a:rPr lang="en-US" dirty="0" smtClean="0"/>
              <a:t>Every </a:t>
            </a:r>
            <a:r>
              <a:rPr lang="en-US" b="1" dirty="0" smtClean="0">
                <a:latin typeface="Times New Roman" panose="02020603050405020304" pitchFamily="18" charset="0"/>
              </a:rPr>
              <a:t>u</a:t>
            </a:r>
            <a:r>
              <a:rPr lang="en-US" dirty="0" smtClean="0"/>
              <a:t> has a unique additive inverse </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t> such that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latin typeface="Times New Roman" panose="02020603050405020304" pitchFamily="18" charset="0"/>
              </a:rPr>
              <a:t>)</a:t>
            </a:r>
            <a:r>
              <a:rPr lang="en-US" dirty="0">
                <a:latin typeface="Times New Roman" panose="02020603050405020304" pitchFamily="18" charset="0"/>
              </a:rPr>
              <a:t> = </a:t>
            </a:r>
            <a:r>
              <a:rPr lang="en-US" b="1" dirty="0" smtClean="0">
                <a:latin typeface="Times New Roman" panose="02020603050405020304" pitchFamily="18" charset="0"/>
              </a:rPr>
              <a:t>0</a:t>
            </a:r>
            <a:r>
              <a:rPr lang="en-US" i="1" baseline="-25000" dirty="0" smtClean="0">
                <a:latin typeface="Times New Roman" panose="02020603050405020304" pitchFamily="18" charset="0"/>
              </a:rPr>
              <a:t>n</a:t>
            </a:r>
            <a:r>
              <a:rPr lang="en-US" dirty="0" smtClean="0"/>
              <a:t>,</a:t>
            </a:r>
            <a:br>
              <a:rPr lang="en-US" dirty="0" smtClean="0"/>
            </a:br>
            <a:r>
              <a:rPr lang="en-US" dirty="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dirty="0">
                <a:latin typeface="Times New Roman" panose="02020603050405020304" pitchFamily="18" charset="0"/>
              </a:rPr>
              <a:t>–</a:t>
            </a:r>
            <a:r>
              <a:rPr lang="en-US" dirty="0" smtClean="0">
                <a:latin typeface="Times New Roman" panose="02020603050405020304" pitchFamily="18" charset="0"/>
              </a:rPr>
              <a:t>1·</a:t>
            </a:r>
            <a:r>
              <a:rPr lang="en-US" b="1" dirty="0" smtClean="0">
                <a:latin typeface="Times New Roman" panose="02020603050405020304" pitchFamily="18" charset="0"/>
              </a:rPr>
              <a:t>u</a:t>
            </a:r>
            <a:r>
              <a:rPr lang="en-US" dirty="0" smtClean="0"/>
              <a:t>, </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t>, </a:t>
            </a:r>
            <a:r>
              <a:rPr lang="en-US" dirty="0" smtClean="0">
                <a:latin typeface="Times New Roman" panose="02020603050405020304" pitchFamily="18" charset="0"/>
              </a:rPr>
              <a:t>–</a:t>
            </a:r>
            <a:r>
              <a:rPr lang="en-US" b="1" dirty="0" smtClean="0">
                <a:latin typeface="Times New Roman" panose="02020603050405020304" pitchFamily="18" charset="0"/>
              </a:rPr>
              <a:t>0</a:t>
            </a:r>
            <a:r>
              <a:rPr lang="en-US" i="1" baseline="-25000" dirty="0" smtClean="0">
                <a:latin typeface="Times New Roman" panose="02020603050405020304" pitchFamily="18" charset="0"/>
              </a:rPr>
              <a:t>n</a:t>
            </a:r>
            <a:r>
              <a:rPr lang="en-US" i="1" dirty="0" smtClean="0">
                <a:latin typeface="Times New Roman" panose="02020603050405020304" pitchFamily="18" charset="0"/>
              </a:rPr>
              <a:t> = </a:t>
            </a:r>
            <a:r>
              <a:rPr lang="en-US" b="1" dirty="0" smtClean="0">
                <a:latin typeface="Times New Roman" panose="02020603050405020304" pitchFamily="18" charset="0"/>
              </a:rPr>
              <a:t>0</a:t>
            </a:r>
            <a:r>
              <a:rPr lang="en-US" i="1" baseline="-25000" dirty="0" smtClean="0">
                <a:latin typeface="Times New Roman" panose="02020603050405020304" pitchFamily="18" charset="0"/>
              </a:rPr>
              <a:t>n</a:t>
            </a:r>
            <a:r>
              <a:rPr lang="en-US" i="1" dirty="0" smtClean="0"/>
              <a:t>, </a:t>
            </a:r>
            <a:r>
              <a:rPr lang="en-US" dirty="0" smtClean="0"/>
              <a:t>and given the </a:t>
            </a:r>
            <a:r>
              <a:rPr lang="en-US" i="1" dirty="0" smtClean="0"/>
              <a:t>m</a:t>
            </a:r>
            <a:r>
              <a:rPr lang="en-US" dirty="0" smtClean="0"/>
              <a:t> vectors and scalars above above,</a:t>
            </a:r>
            <a:br>
              <a:rPr lang="en-US" dirty="0" smtClean="0"/>
            </a:br>
            <a:r>
              <a:rPr lang="en-US" dirty="0" smtClean="0"/>
              <a:t>  </a:t>
            </a:r>
            <a:r>
              <a:rPr lang="en-US" i="1" dirty="0" smtClean="0">
                <a:latin typeface="Times New Roman" panose="02020603050405020304" pitchFamily="18" charset="0"/>
              </a:rPr>
              <a:t>  </a:t>
            </a:r>
            <a:r>
              <a:rPr lang="en-US" dirty="0" smtClean="0"/>
              <a:t>         </a:t>
            </a:r>
            <a:r>
              <a:rPr lang="en-US" dirty="0" smtClean="0">
                <a:latin typeface="Times New Roman" panose="02020603050405020304" pitchFamily="18" charset="0"/>
              </a:rPr>
              <a:t>–(</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t>v</a:t>
            </a:r>
            <a:r>
              <a:rPr lang="en-US" baseline="-25000" dirty="0"/>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m </a:t>
            </a:r>
            <a:r>
              <a:rPr lang="en-US" b="1" dirty="0" err="1"/>
              <a:t>v</a:t>
            </a:r>
            <a:r>
              <a:rPr lang="en-US" i="1" baseline="-25000" dirty="0" err="1"/>
              <a:t>m</a:t>
            </a:r>
            <a:r>
              <a:rPr lang="en-US" dirty="0" smtClean="0">
                <a:latin typeface="Times New Roman" panose="02020603050405020304" pitchFamily="18" charset="0"/>
              </a:rPr>
              <a:t>) =</a:t>
            </a:r>
            <a:r>
              <a:rPr lang="en-US" i="1" dirty="0">
                <a:latin typeface="Symbol" panose="05050102010706020507" pitchFamily="18" charset="2"/>
              </a:rPr>
              <a:t>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dirty="0" smtClean="0">
                <a:latin typeface="Times New Roman" panose="02020603050405020304" pitchFamily="18" charset="0"/>
              </a:rPr>
              <a:t>(–</a:t>
            </a:r>
            <a:r>
              <a:rPr lang="en-US" b="1" dirty="0" smtClean="0"/>
              <a:t>v</a:t>
            </a:r>
            <a:r>
              <a:rPr lang="en-US" baseline="-25000" dirty="0" smtClean="0"/>
              <a:t>1</a:t>
            </a:r>
            <a:r>
              <a:rPr lang="en-US" dirty="0" smtClean="0">
                <a:latin typeface="Times New Roman" panose="02020603050405020304" pitchFamily="18" charset="0"/>
              </a:rPr>
              <a:t>) </a:t>
            </a:r>
            <a:r>
              <a:rPr lang="en-US" dirty="0">
                <a:latin typeface="Times New Roman" panose="02020603050405020304" pitchFamily="18" charset="0"/>
              </a:rPr>
              <a:t>+  ⋯ + </a:t>
            </a:r>
            <a:r>
              <a:rPr lang="en-US" i="1" dirty="0">
                <a:latin typeface="Symbol" panose="05050102010706020507" pitchFamily="18" charset="2"/>
              </a:rPr>
              <a:t>a</a:t>
            </a:r>
            <a:r>
              <a:rPr lang="en-US" i="1" baseline="-25000" dirty="0">
                <a:latin typeface="Times New Roman" panose="02020603050405020304" pitchFamily="18" charset="0"/>
              </a:rPr>
              <a:t>m </a:t>
            </a:r>
            <a:r>
              <a:rPr lang="en-US" dirty="0">
                <a:latin typeface="Times New Roman" panose="02020603050405020304" pitchFamily="18" charset="0"/>
              </a:rPr>
              <a:t>(–</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m</a:t>
            </a:r>
            <a:r>
              <a:rPr lang="en-US" dirty="0" smtClean="0">
                <a:latin typeface="Times New Roman" panose="02020603050405020304" pitchFamily="18" charset="0"/>
              </a:rPr>
              <a:t>)</a:t>
            </a:r>
            <a:br>
              <a:rPr lang="en-US" dirty="0" smtClean="0">
                <a:latin typeface="Times New Roman" panose="02020603050405020304" pitchFamily="18" charset="0"/>
              </a:rPr>
            </a:br>
            <a:r>
              <a:rPr lang="en-US" dirty="0" smtClean="0"/>
              <a:t>and </a:t>
            </a:r>
            <a:r>
              <a:rPr lang="en-US" dirty="0"/>
              <a:t>if </a:t>
            </a:r>
            <a:r>
              <a:rPr lang="en-US" b="1" dirty="0">
                <a:latin typeface="Times New Roman" panose="02020603050405020304" pitchFamily="18" charset="0"/>
              </a:rPr>
              <a:t>u </a:t>
            </a:r>
            <a:r>
              <a:rPr lang="en-US" dirty="0">
                <a:latin typeface="Times New Roman" panose="02020603050405020304" pitchFamily="18" charset="0"/>
              </a:rPr>
              <a:t>+ </a:t>
            </a:r>
            <a:r>
              <a:rPr lang="en-US" b="1" dirty="0">
                <a:latin typeface="Times New Roman" panose="02020603050405020304" pitchFamily="18" charset="0"/>
              </a:rPr>
              <a:t>v</a:t>
            </a:r>
            <a:r>
              <a:rPr lang="en-US" dirty="0">
                <a:latin typeface="Times New Roman" panose="02020603050405020304" pitchFamily="18" charset="0"/>
              </a:rPr>
              <a:t> = </a:t>
            </a:r>
            <a:r>
              <a:rPr lang="en-US" b="1" dirty="0">
                <a:latin typeface="Times New Roman" panose="02020603050405020304" pitchFamily="18" charset="0"/>
              </a:rPr>
              <a:t>0</a:t>
            </a:r>
            <a:r>
              <a:rPr lang="en-US" i="1" baseline="-25000" dirty="0">
                <a:latin typeface="Times New Roman" panose="02020603050405020304" pitchFamily="18" charset="0"/>
              </a:rPr>
              <a:t>n</a:t>
            </a:r>
            <a:r>
              <a:rPr lang="en-US" dirty="0" smtClean="0"/>
              <a:t>, </a:t>
            </a:r>
            <a:r>
              <a:rPr lang="en-US" dirty="0"/>
              <a:t>then </a:t>
            </a:r>
            <a:r>
              <a:rPr lang="en-US" b="1" dirty="0">
                <a:latin typeface="Times New Roman" panose="02020603050405020304" pitchFamily="18" charset="0"/>
              </a:rPr>
              <a:t>v</a:t>
            </a:r>
            <a:r>
              <a:rPr lang="en-US" dirty="0">
                <a:latin typeface="Times New Roman" panose="02020603050405020304" pitchFamily="18" charset="0"/>
              </a:rPr>
              <a:t> = –</a:t>
            </a:r>
            <a:r>
              <a:rPr lang="en-US" b="1" dirty="0">
                <a:latin typeface="Times New Roman" panose="02020603050405020304" pitchFamily="18" charset="0"/>
              </a:rPr>
              <a:t>u</a:t>
            </a:r>
            <a:endParaRPr lang="en-US" dirty="0" smtClean="0">
              <a:latin typeface="Times New Roman" panose="02020603050405020304" pitchFamily="18" charset="0"/>
            </a:endParaRPr>
          </a:p>
          <a:p>
            <a:pPr marL="857250" lvl="1" indent="-457200">
              <a:buFont typeface="+mj-lt"/>
              <a:buAutoNum type="arabicPeriod" startAt="2"/>
            </a:pPr>
            <a:r>
              <a:rPr lang="en-US" dirty="0" smtClean="0"/>
              <a:t>Also, </a:t>
            </a:r>
            <a:r>
              <a:rPr lang="en-US" i="1" dirty="0">
                <a:latin typeface="Symbol" panose="05050102010706020507" pitchFamily="18" charset="2"/>
              </a:rPr>
              <a:t>a</a:t>
            </a:r>
            <a:r>
              <a:rPr lang="en-US" dirty="0" smtClean="0"/>
              <a:t> </a:t>
            </a:r>
            <a:r>
              <a:rPr lang="en-US" b="1" dirty="0" smtClean="0">
                <a:latin typeface="Times New Roman" panose="02020603050405020304" pitchFamily="18" charset="0"/>
              </a:rPr>
              <a:t>u</a:t>
            </a:r>
            <a:r>
              <a:rPr lang="en-US" dirty="0">
                <a:latin typeface="Times New Roman" panose="02020603050405020304" pitchFamily="18" charset="0"/>
              </a:rPr>
              <a:t> = </a:t>
            </a:r>
            <a:r>
              <a:rPr lang="en-US" b="1" dirty="0" smtClean="0">
                <a:latin typeface="Times New Roman" panose="02020603050405020304" pitchFamily="18" charset="0"/>
              </a:rPr>
              <a:t>0</a:t>
            </a:r>
            <a:r>
              <a:rPr lang="en-US" i="1" baseline="-25000" dirty="0" smtClean="0">
                <a:latin typeface="Times New Roman" panose="02020603050405020304" pitchFamily="18" charset="0"/>
              </a:rPr>
              <a:t>n</a:t>
            </a:r>
            <a:r>
              <a:rPr lang="en-US" dirty="0" smtClean="0"/>
              <a:t> if and only if either </a:t>
            </a:r>
            <a:r>
              <a:rPr lang="en-US" i="1" dirty="0" smtClean="0">
                <a:latin typeface="Symbol" panose="05050102010706020507" pitchFamily="18" charset="2"/>
              </a:rPr>
              <a:t>a </a:t>
            </a:r>
            <a:r>
              <a:rPr lang="en-US" dirty="0">
                <a:latin typeface="Times New Roman" panose="02020603050405020304" pitchFamily="18" charset="0"/>
              </a:rPr>
              <a:t>= </a:t>
            </a:r>
            <a:r>
              <a:rPr lang="en-US" dirty="0" smtClean="0">
                <a:latin typeface="Times New Roman" panose="02020603050405020304" pitchFamily="18" charset="0"/>
              </a:rPr>
              <a:t>0</a:t>
            </a:r>
            <a:r>
              <a:rPr lang="en-US" dirty="0" smtClean="0"/>
              <a:t>, </a:t>
            </a:r>
            <a:r>
              <a:rPr lang="en-US" b="1" dirty="0" smtClean="0"/>
              <a:t>u</a:t>
            </a:r>
            <a:r>
              <a:rPr lang="en-US" i="1" dirty="0" smtClean="0">
                <a:latin typeface="Symbol" panose="05050102010706020507" pitchFamily="18" charset="2"/>
              </a:rPr>
              <a:t> </a:t>
            </a:r>
            <a:r>
              <a:rPr lang="en-US" dirty="0">
                <a:latin typeface="Times New Roman" panose="02020603050405020304" pitchFamily="18" charset="0"/>
              </a:rPr>
              <a:t>= </a:t>
            </a:r>
            <a:r>
              <a:rPr lang="en-US" b="1" dirty="0" smtClean="0">
                <a:latin typeface="Times New Roman" panose="02020603050405020304" pitchFamily="18" charset="0"/>
              </a:rPr>
              <a:t>0</a:t>
            </a:r>
            <a:r>
              <a:rPr lang="en-US" i="1" baseline="-25000" dirty="0" smtClean="0">
                <a:latin typeface="Times New Roman" panose="02020603050405020304" pitchFamily="18" charset="0"/>
              </a:rPr>
              <a:t>n</a:t>
            </a:r>
            <a:r>
              <a:rPr lang="en-US" dirty="0" smtClean="0"/>
              <a:t> or both</a:t>
            </a:r>
            <a:endParaRPr lang="en-US" b="1" dirty="0" smtClean="0">
              <a:latin typeface="Times New Roman" panose="02020603050405020304" pitchFamily="18" charset="0"/>
            </a:endParaRPr>
          </a:p>
          <a:p>
            <a:pPr marL="857250" lvl="1" indent="-457200">
              <a:buFont typeface="+mj-lt"/>
              <a:buAutoNum type="arabicPeriod" startAt="2"/>
            </a:pPr>
            <a:r>
              <a:rPr lang="en-US" dirty="0" smtClean="0">
                <a:latin typeface="Times New Roman" panose="02020603050405020304" pitchFamily="18" charset="0"/>
              </a:rPr>
              <a:t> </a:t>
            </a:r>
            <a:r>
              <a:rPr lang="en-US" i="1" dirty="0" smtClean="0">
                <a:latin typeface="Symbol" panose="05050102010706020507" pitchFamily="18" charset="2"/>
              </a:rPr>
              <a:t>a</a:t>
            </a:r>
            <a:r>
              <a:rPr lang="en-US" dirty="0" smtClean="0">
                <a:latin typeface="Symbol" panose="05050102010706020507" pitchFamily="18" charset="2"/>
              </a:rPr>
              <a:t>(</a:t>
            </a:r>
            <a:r>
              <a:rPr lang="en-US" b="1" dirty="0" smtClean="0">
                <a:latin typeface="Times New Roman" panose="02020603050405020304" pitchFamily="18" charset="0"/>
              </a:rPr>
              <a:t>u </a:t>
            </a:r>
            <a:r>
              <a:rPr lang="en-US" dirty="0" smtClean="0">
                <a:latin typeface="Times New Roman" panose="02020603050405020304" pitchFamily="18" charset="0"/>
              </a:rPr>
              <a:t>+ </a:t>
            </a:r>
            <a:r>
              <a:rPr lang="en-US" b="1" dirty="0" smtClean="0">
                <a:latin typeface="Times New Roman" panose="02020603050405020304" pitchFamily="18" charset="0"/>
              </a:rPr>
              <a:t>v</a:t>
            </a:r>
            <a:r>
              <a:rPr lang="en-US" dirty="0" smtClean="0">
                <a:latin typeface="Symbol" panose="05050102010706020507" pitchFamily="18" charset="2"/>
              </a:rPr>
              <a:t>)</a:t>
            </a:r>
            <a:r>
              <a:rPr lang="en-US" dirty="0" smtClean="0">
                <a:latin typeface="Times New Roman" panose="02020603050405020304" pitchFamily="18" charset="0"/>
              </a:rPr>
              <a:t> = </a:t>
            </a:r>
            <a:r>
              <a:rPr lang="en-US" i="1" dirty="0" smtClean="0">
                <a:latin typeface="Symbol" panose="05050102010706020507" pitchFamily="18" charset="2"/>
              </a:rPr>
              <a:t>a</a:t>
            </a:r>
            <a:r>
              <a:rPr lang="en-US" b="1" dirty="0" smtClean="0">
                <a:latin typeface="Times New Roman" panose="02020603050405020304" pitchFamily="18" charset="0"/>
              </a:rPr>
              <a:t>u </a:t>
            </a:r>
            <a:r>
              <a:rPr lang="en-US" dirty="0" smtClean="0">
                <a:latin typeface="Times New Roman" panose="02020603050405020304" pitchFamily="18" charset="0"/>
              </a:rPr>
              <a:t>+ </a:t>
            </a:r>
            <a:r>
              <a:rPr lang="en-US" i="1" dirty="0" err="1" smtClean="0">
                <a:latin typeface="Symbol" panose="05050102010706020507" pitchFamily="18" charset="2"/>
              </a:rPr>
              <a:t>a</a:t>
            </a:r>
            <a:r>
              <a:rPr lang="en-US" b="1" dirty="0" err="1" smtClean="0">
                <a:latin typeface="Times New Roman" panose="02020603050405020304" pitchFamily="18" charset="0"/>
              </a:rPr>
              <a:t>v</a:t>
            </a:r>
            <a:endParaRPr lang="en-US" b="1"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9807880"/>
      </p:ext>
    </p:extLst>
  </p:cSld>
  <p:clrMapOvr>
    <a:masterClrMapping/>
  </p:clrMapOvr>
  <mc:AlternateContent xmlns:mc="http://schemas.openxmlformats.org/markup-compatibility/2006">
    <mc:Choice xmlns:p14="http://schemas.microsoft.com/office/powerpoint/2010/main" Requires="p14">
      <p:transition spd="slow" p14:dur="2000" advTm="237398"/>
    </mc:Choice>
    <mc:Fallback>
      <p:transition spd="slow" advTm="237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r>
              <a:rPr lang="en-US" dirty="0" smtClean="0"/>
              <a:t>Also, if we define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a:t>
            </a:r>
            <a:r>
              <a:rPr lang="en-US" dirty="0" smtClean="0"/>
              <a:t>, then</a:t>
            </a:r>
            <a:endParaRPr lang="en-US" dirty="0" smtClean="0"/>
          </a:p>
          <a:p>
            <a:pPr marL="857250" lvl="1" indent="-457200">
              <a:buFont typeface="+mj-lt"/>
              <a:buAutoNum type="arabicPeriod"/>
            </a:pPr>
            <a:r>
              <a:rPr lang="en-US" b="1" dirty="0">
                <a:latin typeface="Times New Roman" panose="02020603050405020304" pitchFamily="18" charset="0"/>
              </a:rPr>
              <a:t>u</a:t>
            </a:r>
            <a:r>
              <a:rPr lang="en-US" dirty="0">
                <a:latin typeface="Times New Roman" panose="02020603050405020304" pitchFamily="18" charset="0"/>
              </a:rPr>
              <a:t> </a:t>
            </a:r>
            <a:r>
              <a:rPr lang="en-US" dirty="0" smtClean="0">
                <a:latin typeface="Times New Roman" panose="02020603050405020304" pitchFamily="18" charset="0"/>
              </a:rPr>
              <a:t>+ </a:t>
            </a:r>
            <a:r>
              <a:rPr lang="en-US" b="1" dirty="0">
                <a:latin typeface="Times New Roman" panose="02020603050405020304" pitchFamily="18" charset="0"/>
              </a:rPr>
              <a:t>v</a:t>
            </a:r>
            <a:r>
              <a:rPr lang="en-US" dirty="0">
                <a:latin typeface="Times New Roman" panose="02020603050405020304" pitchFamily="18" charset="0"/>
              </a:rPr>
              <a:t> = </a:t>
            </a:r>
            <a:r>
              <a:rPr lang="en-US" b="1" dirty="0" smtClean="0">
                <a:latin typeface="Times New Roman" panose="02020603050405020304" pitchFamily="18" charset="0"/>
              </a:rPr>
              <a:t>w</a:t>
            </a:r>
            <a:r>
              <a:rPr lang="en-US" dirty="0" smtClean="0"/>
              <a:t> if and only if </a:t>
            </a:r>
            <a:r>
              <a:rPr lang="en-US" b="1" dirty="0" smtClean="0">
                <a:latin typeface="Times New Roman" panose="02020603050405020304" pitchFamily="18" charset="0"/>
              </a:rPr>
              <a:t>w</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smtClean="0">
                <a:latin typeface="Times New Roman" panose="02020603050405020304" pitchFamily="18" charset="0"/>
              </a:rPr>
              <a:t>v</a:t>
            </a:r>
            <a:r>
              <a:rPr lang="en-US" dirty="0" smtClean="0"/>
              <a:t> and </a:t>
            </a:r>
            <a:r>
              <a:rPr lang="en-US" b="1" dirty="0">
                <a:latin typeface="Times New Roman" panose="02020603050405020304" pitchFamily="18" charset="0"/>
              </a:rPr>
              <a:t>w</a:t>
            </a:r>
            <a:r>
              <a:rPr lang="en-US" dirty="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smtClean="0">
                <a:latin typeface="Times New Roman" panose="02020603050405020304" pitchFamily="18" charset="0"/>
              </a:rPr>
              <a:t>u</a:t>
            </a:r>
            <a:endParaRPr lang="en-US" dirty="0" smtClean="0"/>
          </a:p>
          <a:p>
            <a:pPr marL="857250" lvl="1" indent="-457200">
              <a:buFont typeface="+mj-lt"/>
              <a:buAutoNum type="arabicPeriod"/>
            </a:pPr>
            <a:r>
              <a:rPr lang="en-US" dirty="0" smtClean="0">
                <a:latin typeface="Times New Roman" panose="02020603050405020304" pitchFamily="18" charset="0"/>
              </a:rPr>
              <a:t> </a:t>
            </a:r>
            <a:r>
              <a:rPr lang="en-US" i="1" dirty="0" smtClean="0">
                <a:latin typeface="Symbol" panose="05050102010706020507" pitchFamily="18" charset="2"/>
              </a:rPr>
              <a:t>a</a:t>
            </a:r>
            <a:r>
              <a:rPr lang="en-US" dirty="0" smtClean="0">
                <a:latin typeface="Symbol" panose="05050102010706020507" pitchFamily="18" charset="2"/>
              </a:rPr>
              <a:t>(</a:t>
            </a:r>
            <a:r>
              <a:rPr lang="en-US" b="1" dirty="0" smtClean="0">
                <a:latin typeface="Times New Roman" panose="02020603050405020304" pitchFamily="18" charset="0"/>
              </a:rPr>
              <a:t>u </a:t>
            </a:r>
            <a:r>
              <a:rPr lang="en-US" dirty="0">
                <a:latin typeface="Times New Roman" panose="02020603050405020304" pitchFamily="18" charset="0"/>
              </a:rPr>
              <a:t>–</a:t>
            </a:r>
            <a:r>
              <a:rPr lang="en-US" dirty="0" smtClean="0">
                <a:latin typeface="Times New Roman" panose="02020603050405020304" pitchFamily="18" charset="0"/>
              </a:rPr>
              <a:t> </a:t>
            </a:r>
            <a:r>
              <a:rPr lang="en-US" b="1" dirty="0">
                <a:latin typeface="Times New Roman" panose="02020603050405020304" pitchFamily="18" charset="0"/>
              </a:rPr>
              <a:t>v</a:t>
            </a:r>
            <a:r>
              <a:rPr lang="en-US" dirty="0">
                <a:latin typeface="Symbol" panose="05050102010706020507" pitchFamily="18" charset="2"/>
              </a:rPr>
              <a:t>)</a:t>
            </a:r>
            <a:r>
              <a:rPr lang="en-US" dirty="0">
                <a:latin typeface="Times New Roman" panose="02020603050405020304" pitchFamily="18" charset="0"/>
              </a:rPr>
              <a:t> = </a:t>
            </a:r>
            <a:r>
              <a:rPr lang="en-US" i="1" dirty="0">
                <a:latin typeface="Symbol" panose="05050102010706020507" pitchFamily="18" charset="2"/>
              </a:rPr>
              <a:t>a</a:t>
            </a:r>
            <a:r>
              <a:rPr lang="en-US" b="1" dirty="0">
                <a:latin typeface="Times New Roman" panose="02020603050405020304" pitchFamily="18" charset="0"/>
              </a:rPr>
              <a:t>u </a:t>
            </a:r>
            <a:r>
              <a:rPr lang="en-US" dirty="0">
                <a:latin typeface="Times New Roman" panose="02020603050405020304" pitchFamily="18" charset="0"/>
              </a:rPr>
              <a:t>–</a:t>
            </a:r>
            <a:r>
              <a:rPr lang="en-US" dirty="0" smtClean="0">
                <a:latin typeface="Times New Roman" panose="02020603050405020304" pitchFamily="18" charset="0"/>
              </a:rPr>
              <a:t> </a:t>
            </a:r>
            <a:r>
              <a:rPr lang="en-US" i="1" dirty="0" err="1" smtClean="0">
                <a:latin typeface="Symbol" panose="05050102010706020507" pitchFamily="18" charset="2"/>
              </a:rPr>
              <a:t>a</a:t>
            </a:r>
            <a:r>
              <a:rPr lang="en-US" b="1" dirty="0" err="1" smtClean="0">
                <a:latin typeface="Times New Roman" panose="02020603050405020304" pitchFamily="18" charset="0"/>
              </a:rPr>
              <a:t>v</a:t>
            </a:r>
            <a:endParaRPr lang="en-US" dirty="0" smtClean="0"/>
          </a:p>
          <a:p>
            <a:pPr marL="857250" lvl="1" indent="-457200">
              <a:buFont typeface="+mj-lt"/>
              <a:buAutoNum type="arabicPeriod"/>
            </a:pPr>
            <a:r>
              <a:rPr lang="en-US" dirty="0">
                <a:latin typeface="Times New Roman" panose="02020603050405020304" pitchFamily="18" charset="0"/>
              </a:rPr>
              <a:t>–</a:t>
            </a:r>
            <a:r>
              <a:rPr lang="en-US" dirty="0" smtClean="0">
                <a:latin typeface="Symbol" panose="05050102010706020507" pitchFamily="18" charset="2"/>
              </a:rPr>
              <a:t>(</a:t>
            </a:r>
            <a:r>
              <a:rPr lang="en-US" b="1" dirty="0">
                <a:latin typeface="Times New Roman" panose="02020603050405020304" pitchFamily="18" charset="0"/>
              </a:rPr>
              <a:t>u </a:t>
            </a:r>
            <a:r>
              <a:rPr lang="en-US" dirty="0">
                <a:latin typeface="Times New Roman" panose="02020603050405020304" pitchFamily="18" charset="0"/>
              </a:rPr>
              <a:t>– </a:t>
            </a:r>
            <a:r>
              <a:rPr lang="en-US" b="1" dirty="0">
                <a:latin typeface="Times New Roman" panose="02020603050405020304" pitchFamily="18" charset="0"/>
              </a:rPr>
              <a:t>v</a:t>
            </a:r>
            <a:r>
              <a:rPr lang="en-US" dirty="0" smtClean="0">
                <a:latin typeface="Symbol" panose="05050102010706020507" pitchFamily="18" charset="2"/>
              </a:rPr>
              <a:t>) = </a:t>
            </a:r>
            <a:r>
              <a:rPr lang="en-US" b="1" dirty="0" smtClean="0">
                <a:latin typeface="Times New Roman" panose="02020603050405020304" pitchFamily="18" charset="0"/>
              </a:rPr>
              <a:t>v </a:t>
            </a:r>
            <a:r>
              <a:rPr lang="en-US" dirty="0">
                <a:latin typeface="Times New Roman" panose="02020603050405020304" pitchFamily="18" charset="0"/>
              </a:rPr>
              <a:t>– </a:t>
            </a:r>
            <a:r>
              <a:rPr lang="en-US" b="1" dirty="0" smtClean="0">
                <a:latin typeface="Times New Roman" panose="02020603050405020304" pitchFamily="18" charset="0"/>
              </a:rPr>
              <a:t>u</a:t>
            </a:r>
            <a:endParaRPr lang="en-US" dirty="0" smtClean="0"/>
          </a:p>
          <a:p>
            <a:pPr marL="857250" lvl="1" indent="-457200">
              <a:buFont typeface="+mj-lt"/>
              <a:buAutoNum type="arabicPeriod"/>
            </a:pPr>
            <a:r>
              <a:rPr lang="en-US" dirty="0" smtClean="0">
                <a:latin typeface="Times New Roman" panose="02020603050405020304" pitchFamily="18" charset="0"/>
              </a:rPr>
              <a:t>(</a:t>
            </a:r>
            <a:r>
              <a:rPr lang="en-US" i="1" dirty="0" smtClean="0">
                <a:latin typeface="Symbol" panose="05050102010706020507" pitchFamily="18" charset="2"/>
              </a:rPr>
              <a:t>a - b</a:t>
            </a:r>
            <a:r>
              <a:rPr lang="en-US" dirty="0" smtClean="0">
                <a:latin typeface="Symbol" panose="05050102010706020507" pitchFamily="18" charset="2"/>
              </a:rPr>
              <a:t>) </a:t>
            </a:r>
            <a:r>
              <a:rPr lang="en-US" b="1" dirty="0" smtClean="0">
                <a:latin typeface="Times New Roman" panose="02020603050405020304" pitchFamily="18" charset="0"/>
              </a:rPr>
              <a:t>u </a:t>
            </a:r>
            <a:r>
              <a:rPr lang="en-US" dirty="0" smtClean="0">
                <a:latin typeface="Times New Roman" panose="02020603050405020304" pitchFamily="18" charset="0"/>
              </a:rPr>
              <a:t>= </a:t>
            </a:r>
            <a:r>
              <a:rPr lang="en-US" i="1" dirty="0">
                <a:latin typeface="Symbol" panose="05050102010706020507" pitchFamily="18" charset="2"/>
              </a:rPr>
              <a:t>a</a:t>
            </a:r>
            <a:r>
              <a:rPr lang="en-US" b="1" dirty="0">
                <a:latin typeface="Times New Roman" panose="02020603050405020304" pitchFamily="18" charset="0"/>
              </a:rPr>
              <a:t>u </a:t>
            </a:r>
            <a:r>
              <a:rPr lang="en-US" dirty="0">
                <a:latin typeface="Times New Roman" panose="02020603050405020304" pitchFamily="18" charset="0"/>
              </a:rPr>
              <a:t>– </a:t>
            </a:r>
            <a:r>
              <a:rPr lang="en-US" i="1" dirty="0" err="1" smtClean="0">
                <a:latin typeface="Symbol" panose="05050102010706020507" pitchFamily="18" charset="2"/>
              </a:rPr>
              <a:t>b</a:t>
            </a:r>
            <a:r>
              <a:rPr lang="en-US" b="1" dirty="0" err="1" smtClean="0">
                <a:latin typeface="Times New Roman" panose="02020603050405020304" pitchFamily="18" charset="0"/>
              </a:rPr>
              <a:t>u</a:t>
            </a:r>
            <a:endParaRPr lang="en-US" b="1"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71779860"/>
      </p:ext>
    </p:extLst>
  </p:cSld>
  <p:clrMapOvr>
    <a:masterClrMapping/>
  </p:clrMapOvr>
  <mc:AlternateContent xmlns:mc="http://schemas.openxmlformats.org/markup-compatibility/2006">
    <mc:Choice xmlns:p14="http://schemas.microsoft.com/office/powerpoint/2010/main" Requires="p14">
      <p:transition spd="slow" p14:dur="2000" advTm="92097"/>
    </mc:Choice>
    <mc:Fallback>
      <p:transition spd="slow" advTm="9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space properties</a:t>
            </a:r>
            <a:endParaRPr lang="en-CA" dirty="0"/>
          </a:p>
        </p:txBody>
      </p:sp>
      <p:sp>
        <p:nvSpPr>
          <p:cNvPr id="3" name="Content Placeholder 2"/>
          <p:cNvSpPr>
            <a:spLocks noGrp="1"/>
          </p:cNvSpPr>
          <p:nvPr>
            <p:ph idx="1"/>
          </p:nvPr>
        </p:nvSpPr>
        <p:spPr/>
        <p:txBody>
          <a:bodyPr/>
          <a:lstStyle/>
          <a:p>
            <a:r>
              <a:rPr lang="en-US" dirty="0" smtClean="0"/>
              <a:t>Recall that we saw that the real numbers had a number of nice properties, most of which you were already familiar with</a:t>
            </a:r>
            <a:endParaRPr lang="en-US" b="1" dirty="0" smtClean="0"/>
          </a:p>
          <a:p>
            <a:pPr lvl="1"/>
            <a:r>
              <a:rPr lang="en-US" dirty="0" smtClean="0"/>
              <a:t>We asked: what is a minimal set of properties that are required so that all the nice properties still hold?</a:t>
            </a:r>
          </a:p>
          <a:p>
            <a:pPr lvl="1"/>
            <a:r>
              <a:rPr lang="en-US" dirty="0" smtClean="0"/>
              <a:t>The answer was the eight field axioms</a:t>
            </a:r>
          </a:p>
          <a:p>
            <a:pPr lvl="1"/>
            <a:r>
              <a:rPr lang="en-US" dirty="0" smtClean="0"/>
              <a:t>We found the complex numbers satisfy these axioms </a:t>
            </a:r>
            <a:r>
              <a:rPr lang="en-US" dirty="0" smtClean="0">
                <a:sym typeface="Wingdings" panose="05000000000000000000" pitchFamily="2" charset="2"/>
              </a:rPr>
              <a:t> </a:t>
            </a:r>
            <a:endParaRPr lang="en-US" dirty="0" smtClean="0"/>
          </a:p>
          <a:p>
            <a:pPr lvl="1"/>
            <a:endParaRPr lang="en-US" dirty="0"/>
          </a:p>
          <a:p>
            <a:r>
              <a:rPr lang="en-US" dirty="0" smtClean="0"/>
              <a:t>We now have </a:t>
            </a:r>
            <a:r>
              <a:rPr lang="en-US" dirty="0" err="1" smtClean="0"/>
              <a:t>have</a:t>
            </a:r>
            <a:r>
              <a:rPr lang="en-US" dirty="0" smtClean="0"/>
              <a:t> to ask: what is a minimal set of properties that are required so that all the nice properties of real and complex finite-dimensional vectors still hold?</a:t>
            </a:r>
          </a:p>
          <a:p>
            <a:pPr lvl="1"/>
            <a:r>
              <a:rPr lang="en-US" dirty="0" smtClean="0"/>
              <a:t>The answer is a set of ten vector space axioms</a:t>
            </a:r>
          </a:p>
          <a:p>
            <a:pPr lvl="1"/>
            <a:r>
              <a:rPr lang="en-US" dirty="0" smtClean="0"/>
              <a:t>We will find many other “vector spaces” that look nothing like our finite dimensional vector spaces </a:t>
            </a:r>
            <a:r>
              <a:rPr lang="en-US" b="1" dirty="0" smtClean="0"/>
              <a:t>R</a:t>
            </a:r>
            <a:r>
              <a:rPr lang="en-US" i="1" baseline="30000" dirty="0" smtClean="0"/>
              <a:t>n</a:t>
            </a:r>
            <a:r>
              <a:rPr lang="en-US" dirty="0" smtClean="0"/>
              <a:t> and </a:t>
            </a:r>
            <a:r>
              <a:rPr lang="en-US" b="1" dirty="0" smtClean="0"/>
              <a:t>C</a:t>
            </a:r>
            <a:r>
              <a:rPr lang="en-US" i="1" baseline="30000" dirty="0" smtClean="0"/>
              <a:t>n</a:t>
            </a:r>
            <a:endParaRPr lang="en-US"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7304147"/>
      </p:ext>
    </p:extLst>
  </p:cSld>
  <p:clrMapOvr>
    <a:masterClrMapping/>
  </p:clrMapOvr>
  <mc:AlternateContent xmlns:mc="http://schemas.openxmlformats.org/markup-compatibility/2006">
    <mc:Choice xmlns:p14="http://schemas.microsoft.com/office/powerpoint/2010/main" Requires="p14">
      <p:transition spd="slow" p14:dur="2000" advTm="125153"/>
    </mc:Choice>
    <mc:Fallback>
      <p:transition spd="slow" advTm="125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space </a:t>
            </a:r>
            <a:r>
              <a:rPr lang="en-US" dirty="0" smtClean="0"/>
              <a:t>axioms</a:t>
            </a:r>
            <a:endParaRPr lang="en-CA" dirty="0"/>
          </a:p>
        </p:txBody>
      </p:sp>
      <p:sp>
        <p:nvSpPr>
          <p:cNvPr id="3" name="Content Placeholder 2"/>
          <p:cNvSpPr>
            <a:spLocks noGrp="1"/>
          </p:cNvSpPr>
          <p:nvPr>
            <p:ph idx="1"/>
          </p:nvPr>
        </p:nvSpPr>
        <p:spPr>
          <a:xfrm>
            <a:off x="457200" y="1143000"/>
            <a:ext cx="8610600" cy="4525963"/>
          </a:xfrm>
        </p:spPr>
        <p:txBody>
          <a:bodyPr>
            <a:noAutofit/>
          </a:bodyPr>
          <a:lstStyle/>
          <a:p>
            <a:r>
              <a:rPr lang="en-US" dirty="0" smtClean="0"/>
              <a:t>Scalar multiplication axioms</a:t>
            </a:r>
            <a:endParaRPr lang="en-US" b="1" dirty="0" smtClean="0"/>
          </a:p>
          <a:p>
            <a:pPr marL="914400" lvl="1" indent="-457200">
              <a:buFont typeface="+mj-lt"/>
              <a:buAutoNum type="arabicPeriod"/>
            </a:pPr>
            <a:r>
              <a:rPr lang="en-US" dirty="0" smtClean="0"/>
              <a:t>If </a:t>
            </a:r>
            <a:r>
              <a:rPr lang="en-US" b="1" dirty="0" smtClean="0"/>
              <a:t>u</a:t>
            </a:r>
            <a:r>
              <a:rPr lang="en-US" dirty="0" smtClean="0"/>
              <a:t> is any vector, then </a:t>
            </a:r>
            <a:r>
              <a:rPr lang="en-US" i="1" dirty="0" smtClean="0">
                <a:latin typeface="Symbol" panose="05050102010706020507" pitchFamily="18" charset="2"/>
              </a:rPr>
              <a:t>a</a:t>
            </a:r>
            <a:r>
              <a:rPr lang="en-US" b="1" dirty="0"/>
              <a:t>u</a:t>
            </a:r>
            <a:r>
              <a:rPr lang="en-US" dirty="0" smtClean="0"/>
              <a:t> is also a vector for all scalars </a:t>
            </a:r>
            <a:r>
              <a:rPr lang="en-US" i="1" dirty="0">
                <a:latin typeface="Symbol" panose="05050102010706020507" pitchFamily="18" charset="2"/>
              </a:rPr>
              <a:t>a</a:t>
            </a:r>
            <a:r>
              <a:rPr lang="en-US" dirty="0" smtClean="0"/>
              <a:t> </a:t>
            </a:r>
          </a:p>
          <a:p>
            <a:pPr marL="914400" lvl="1" indent="-457200">
              <a:buFont typeface="+mj-lt"/>
              <a:buAutoNum type="arabicPeriod"/>
            </a:pPr>
            <a:r>
              <a:rPr lang="en-US" dirty="0">
                <a:latin typeface="Symbol" panose="05050102010706020507" pitchFamily="18" charset="2"/>
              </a:rPr>
              <a:t>1</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smtClean="0">
                <a:latin typeface="Times New Roman" panose="02020603050405020304" pitchFamily="18" charset="0"/>
              </a:rPr>
              <a:t>u</a:t>
            </a:r>
            <a:r>
              <a:rPr lang="en-US" dirty="0" smtClean="0"/>
              <a:t> for all vectors </a:t>
            </a:r>
            <a:r>
              <a:rPr lang="en-US" b="1" dirty="0" smtClean="0"/>
              <a:t>u</a:t>
            </a:r>
            <a:endParaRPr lang="en-US" dirty="0" smtClean="0"/>
          </a:p>
          <a:p>
            <a:pPr marL="914400" lvl="1" indent="-457200">
              <a:buFont typeface="+mj-lt"/>
              <a:buAutoNum type="arabicPeriod"/>
            </a:pPr>
            <a:r>
              <a:rPr lang="en-US" dirty="0"/>
              <a:t> </a:t>
            </a:r>
            <a:r>
              <a:rPr lang="en-US" i="1" dirty="0" smtClean="0">
                <a:latin typeface="Symbol" panose="05050102010706020507" pitchFamily="18" charset="2"/>
              </a:rPr>
              <a:t>a</a:t>
            </a:r>
            <a:r>
              <a:rPr lang="en-US" dirty="0" smtClean="0">
                <a:latin typeface="Times New Roman" panose="02020603050405020304" pitchFamily="18" charset="0"/>
              </a:rPr>
              <a:t>(</a:t>
            </a:r>
            <a:r>
              <a:rPr lang="en-US" i="1" dirty="0" err="1" smtClean="0">
                <a:latin typeface="Symbol" panose="05050102010706020507" pitchFamily="18" charset="2"/>
              </a:rPr>
              <a:t>b</a:t>
            </a:r>
            <a:r>
              <a:rPr lang="en-US" b="1" dirty="0" err="1" smtClean="0">
                <a:latin typeface="Times New Roman" panose="02020603050405020304" pitchFamily="18" charset="0"/>
              </a:rPr>
              <a:t>u</a:t>
            </a:r>
            <a:r>
              <a:rPr lang="en-US" dirty="0" smtClean="0">
                <a:latin typeface="Times New Roman" panose="02020603050405020304" pitchFamily="18" charset="0"/>
              </a:rPr>
              <a:t>) = (</a:t>
            </a:r>
            <a:r>
              <a:rPr lang="en-US" i="1" dirty="0" smtClean="0">
                <a:latin typeface="Symbol" panose="05050102010706020507" pitchFamily="18" charset="2"/>
              </a:rPr>
              <a:t>ab</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t> for all </a:t>
            </a:r>
            <a:r>
              <a:rPr lang="en-US" i="1" dirty="0" smtClean="0">
                <a:latin typeface="Symbol" panose="05050102010706020507" pitchFamily="18" charset="2"/>
              </a:rPr>
              <a:t>a</a:t>
            </a:r>
            <a:r>
              <a:rPr lang="en-US" dirty="0" smtClean="0">
                <a:latin typeface="Symbol" panose="05050102010706020507" pitchFamily="18" charset="2"/>
              </a:rPr>
              <a:t>, </a:t>
            </a:r>
            <a:r>
              <a:rPr lang="en-US" i="1" dirty="0" smtClean="0">
                <a:latin typeface="Symbol" panose="05050102010706020507" pitchFamily="18" charset="2"/>
              </a:rPr>
              <a:t>b</a:t>
            </a:r>
            <a:r>
              <a:rPr lang="en-US" dirty="0" smtClean="0"/>
              <a:t> in </a:t>
            </a:r>
            <a:r>
              <a:rPr lang="en-US" b="1" dirty="0" smtClean="0">
                <a:latin typeface="Times New Roman" panose="02020603050405020304" pitchFamily="18" charset="0"/>
              </a:rPr>
              <a:t>F</a:t>
            </a:r>
            <a:r>
              <a:rPr lang="en-US" dirty="0" smtClean="0"/>
              <a:t> and all vectors </a:t>
            </a:r>
            <a:r>
              <a:rPr lang="en-US" b="1" dirty="0" smtClean="0"/>
              <a:t>u</a:t>
            </a:r>
            <a:endParaRPr lang="en-US" dirty="0"/>
          </a:p>
          <a:p>
            <a:r>
              <a:rPr lang="en-US" dirty="0" smtClean="0"/>
              <a:t>Vector addition axioms</a:t>
            </a:r>
          </a:p>
          <a:p>
            <a:pPr marL="914400" lvl="1" indent="-457200">
              <a:buFont typeface="+mj-lt"/>
              <a:buAutoNum type="arabicPeriod" startAt="4"/>
            </a:pPr>
            <a:r>
              <a:rPr lang="en-US" dirty="0"/>
              <a:t>If </a:t>
            </a:r>
            <a:r>
              <a:rPr lang="en-US" b="1" dirty="0"/>
              <a:t>u</a:t>
            </a:r>
            <a:r>
              <a:rPr lang="en-US" dirty="0"/>
              <a:t> </a:t>
            </a:r>
            <a:r>
              <a:rPr lang="en-US" dirty="0" smtClean="0"/>
              <a:t>and </a:t>
            </a:r>
            <a:r>
              <a:rPr lang="en-US" b="1" dirty="0" smtClean="0"/>
              <a:t>v</a:t>
            </a:r>
            <a:r>
              <a:rPr lang="en-US" dirty="0" smtClean="0"/>
              <a:t> are vectors, then </a:t>
            </a:r>
            <a:r>
              <a:rPr lang="en-US" b="1" dirty="0"/>
              <a:t>u</a:t>
            </a:r>
            <a:r>
              <a:rPr lang="en-US" dirty="0">
                <a:latin typeface="Times New Roman" panose="02020603050405020304" pitchFamily="18" charset="0"/>
              </a:rPr>
              <a:t> </a:t>
            </a:r>
            <a:r>
              <a:rPr lang="en-US" dirty="0" smtClean="0">
                <a:latin typeface="Times New Roman" panose="02020603050405020304" pitchFamily="18" charset="0"/>
              </a:rPr>
              <a:t>+ </a:t>
            </a:r>
            <a:r>
              <a:rPr lang="en-US" b="1" dirty="0" smtClean="0"/>
              <a:t>v</a:t>
            </a:r>
            <a:r>
              <a:rPr lang="en-US" dirty="0" smtClean="0"/>
              <a:t> is also a vector</a:t>
            </a:r>
          </a:p>
          <a:p>
            <a:pPr marL="914400" lvl="1" indent="-457200">
              <a:buFont typeface="+mj-lt"/>
              <a:buAutoNum type="arabicPeriod" startAt="4"/>
            </a:pPr>
            <a:r>
              <a:rPr lang="en-US" dirty="0" smtClean="0"/>
              <a:t> </a:t>
            </a:r>
            <a:r>
              <a:rPr lang="en-US" b="1" dirty="0"/>
              <a:t>u</a:t>
            </a:r>
            <a:r>
              <a:rPr lang="en-US" dirty="0">
                <a:latin typeface="Times New Roman" panose="02020603050405020304" pitchFamily="18" charset="0"/>
              </a:rPr>
              <a:t> + </a:t>
            </a:r>
            <a:r>
              <a:rPr lang="en-US" b="1" dirty="0">
                <a:latin typeface="Times New Roman" panose="02020603050405020304" pitchFamily="18" charset="0"/>
              </a:rPr>
              <a:t>v </a:t>
            </a:r>
            <a:r>
              <a:rPr lang="en-US" dirty="0" smtClean="0">
                <a:latin typeface="Times New Roman" panose="02020603050405020304" pitchFamily="18" charset="0"/>
              </a:rPr>
              <a:t>=</a:t>
            </a:r>
            <a:r>
              <a:rPr lang="en-US" dirty="0">
                <a:latin typeface="Times New Roman" panose="02020603050405020304" pitchFamily="18" charset="0"/>
              </a:rPr>
              <a:t> </a:t>
            </a:r>
            <a:r>
              <a:rPr lang="en-US" b="1" dirty="0" smtClean="0">
                <a:latin typeface="Times New Roman" panose="02020603050405020304" pitchFamily="18" charset="0"/>
              </a:rPr>
              <a:t>v</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smtClean="0"/>
              <a:t>u </a:t>
            </a:r>
            <a:r>
              <a:rPr lang="en-US" dirty="0" smtClean="0"/>
              <a:t>for all vectors </a:t>
            </a:r>
            <a:r>
              <a:rPr lang="en-US" b="1" dirty="0"/>
              <a:t>u</a:t>
            </a:r>
            <a:r>
              <a:rPr lang="en-US" dirty="0"/>
              <a:t> and </a:t>
            </a:r>
            <a:r>
              <a:rPr lang="en-US" b="1" dirty="0" smtClean="0"/>
              <a:t>v</a:t>
            </a:r>
          </a:p>
          <a:p>
            <a:pPr marL="914400" lvl="1" indent="-457200">
              <a:buFont typeface="+mj-lt"/>
              <a:buAutoNum type="arabicPeriod" startAt="4"/>
            </a:pPr>
            <a:r>
              <a:rPr lang="en-US" dirty="0"/>
              <a:t> </a:t>
            </a:r>
            <a:r>
              <a:rPr lang="en-US" b="1" dirty="0"/>
              <a:t>u</a:t>
            </a:r>
            <a:r>
              <a:rPr lang="en-US" dirty="0">
                <a:latin typeface="Times New Roman" panose="02020603050405020304" pitchFamily="18" charset="0"/>
              </a:rPr>
              <a:t> + </a:t>
            </a:r>
            <a:r>
              <a:rPr lang="en-US" dirty="0" smtClean="0">
                <a:latin typeface="Times New Roman" panose="02020603050405020304" pitchFamily="18" charset="0"/>
              </a:rPr>
              <a:t>(</a:t>
            </a:r>
            <a:r>
              <a:rPr lang="en-US" b="1" dirty="0" smtClean="0">
                <a:latin typeface="Times New Roman" panose="02020603050405020304" pitchFamily="18" charset="0"/>
              </a:rPr>
              <a:t>v</a:t>
            </a:r>
            <a:r>
              <a:rPr lang="en-US" dirty="0">
                <a:latin typeface="Times New Roman" panose="02020603050405020304" pitchFamily="18" charset="0"/>
              </a:rPr>
              <a:t> </a:t>
            </a:r>
            <a:r>
              <a:rPr lang="en-US" dirty="0" smtClean="0">
                <a:latin typeface="Times New Roman" panose="02020603050405020304" pitchFamily="18" charset="0"/>
              </a:rPr>
              <a:t>+ </a:t>
            </a:r>
            <a:r>
              <a:rPr lang="en-US" b="1" dirty="0" smtClean="0">
                <a:latin typeface="Times New Roman" panose="02020603050405020304" pitchFamily="18" charset="0"/>
              </a:rPr>
              <a:t>w</a:t>
            </a:r>
            <a:r>
              <a:rPr lang="en-US" dirty="0" smtClean="0">
                <a:latin typeface="Times New Roman" panose="02020603050405020304" pitchFamily="18" charset="0"/>
              </a:rPr>
              <a:t>)</a:t>
            </a:r>
            <a:r>
              <a:rPr lang="en-US" b="1"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w</a:t>
            </a:r>
            <a:r>
              <a:rPr lang="en-US" b="1" dirty="0" smtClean="0"/>
              <a:t> </a:t>
            </a:r>
            <a:r>
              <a:rPr lang="en-US" dirty="0"/>
              <a:t>for all vectors </a:t>
            </a:r>
            <a:r>
              <a:rPr lang="en-US" b="1" dirty="0" smtClean="0"/>
              <a:t>u</a:t>
            </a:r>
            <a:r>
              <a:rPr lang="en-US" dirty="0" smtClean="0"/>
              <a:t>, </a:t>
            </a:r>
            <a:r>
              <a:rPr lang="en-US" b="1" dirty="0" smtClean="0"/>
              <a:t>v</a:t>
            </a:r>
            <a:r>
              <a:rPr lang="en-US" dirty="0" smtClean="0"/>
              <a:t> </a:t>
            </a:r>
            <a:r>
              <a:rPr lang="en-US" dirty="0"/>
              <a:t>and </a:t>
            </a:r>
            <a:r>
              <a:rPr lang="en-US" b="1" dirty="0" smtClean="0"/>
              <a:t>w</a:t>
            </a:r>
            <a:endParaRPr lang="en-US" dirty="0"/>
          </a:p>
          <a:p>
            <a:r>
              <a:rPr lang="en-US" dirty="0" smtClean="0"/>
              <a:t>The relationship between scalar multiplication and vector addition</a:t>
            </a:r>
            <a:endParaRPr lang="en-US" dirty="0"/>
          </a:p>
          <a:p>
            <a:pPr marL="914400" lvl="1" indent="-457200">
              <a:buFont typeface="+mj-lt"/>
              <a:buAutoNum type="arabicPeriod" startAt="7"/>
            </a:pPr>
            <a:r>
              <a:rPr lang="en-US" dirty="0" smtClean="0"/>
              <a:t> </a:t>
            </a:r>
            <a:r>
              <a:rPr lang="en-US" i="1" dirty="0" smtClean="0">
                <a:latin typeface="Symbol" panose="05050102010706020507" pitchFamily="18" charset="2"/>
              </a:rPr>
              <a:t>a</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smtClean="0">
                <a:latin typeface="Times New Roman" panose="02020603050405020304" pitchFamily="18" charset="0"/>
              </a:rPr>
              <a:t>) = </a:t>
            </a:r>
            <a:r>
              <a:rPr lang="en-US" i="1" dirty="0" smtClean="0">
                <a:latin typeface="Symbol" panose="05050102010706020507" pitchFamily="18" charset="2"/>
              </a:rPr>
              <a:t>a</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err="1" smtClean="0">
                <a:latin typeface="Symbol" panose="05050102010706020507" pitchFamily="18" charset="2"/>
              </a:rPr>
              <a:t>a</a:t>
            </a:r>
            <a:r>
              <a:rPr lang="en-US" b="1" dirty="0" err="1" smtClean="0">
                <a:latin typeface="Times New Roman" panose="02020603050405020304" pitchFamily="18" charset="0"/>
              </a:rPr>
              <a:t>v</a:t>
            </a:r>
            <a:endParaRPr lang="en-US" dirty="0"/>
          </a:p>
          <a:p>
            <a:pPr marL="914400" lvl="1" indent="-457200">
              <a:buFont typeface="+mj-lt"/>
              <a:buAutoNum type="arabicPeriod" startAt="7"/>
            </a:pPr>
            <a:r>
              <a:rPr lang="en-US" dirty="0" smtClean="0">
                <a:latin typeface="Times New Roman" panose="02020603050405020304" pitchFamily="18" charset="0"/>
              </a:rPr>
              <a:t>(</a:t>
            </a:r>
            <a:r>
              <a:rPr lang="en-US" i="1" dirty="0" smtClean="0">
                <a:latin typeface="Symbol" panose="05050102010706020507" pitchFamily="18" charset="2"/>
              </a:rPr>
              <a:t>a </a:t>
            </a:r>
            <a:r>
              <a:rPr lang="en-US" dirty="0" smtClean="0">
                <a:latin typeface="Symbol" panose="05050102010706020507" pitchFamily="18" charset="2"/>
              </a:rPr>
              <a:t>+ </a:t>
            </a:r>
            <a:r>
              <a:rPr lang="en-US" i="1" dirty="0" smtClean="0">
                <a:latin typeface="Symbol" panose="05050102010706020507" pitchFamily="18" charset="2"/>
              </a:rPr>
              <a:t>b</a:t>
            </a:r>
            <a:r>
              <a:rPr lang="en-US" dirty="0" smtClean="0">
                <a:latin typeface="Times New Roman" panose="02020603050405020304" pitchFamily="18" charset="0"/>
              </a:rPr>
              <a:t>)</a:t>
            </a:r>
            <a:r>
              <a:rPr lang="en-US" b="1" dirty="0" smtClean="0">
                <a:latin typeface="Times New Roman" panose="02020603050405020304" pitchFamily="18" charset="0"/>
              </a:rPr>
              <a:t>u </a:t>
            </a:r>
            <a:r>
              <a:rPr lang="en-US" dirty="0" smtClean="0">
                <a:latin typeface="Times New Roman" panose="02020603050405020304" pitchFamily="18" charset="0"/>
              </a:rPr>
              <a:t>= </a:t>
            </a:r>
            <a:r>
              <a:rPr lang="en-US" i="1" dirty="0" smtClean="0">
                <a:latin typeface="Symbol" panose="05050102010706020507" pitchFamily="18" charset="2"/>
              </a:rPr>
              <a:t>a</a:t>
            </a:r>
            <a:r>
              <a:rPr lang="en-US" b="1" dirty="0" smtClean="0">
                <a:latin typeface="Times New Roman" panose="02020603050405020304" pitchFamily="18" charset="0"/>
              </a:rPr>
              <a:t>u</a:t>
            </a:r>
            <a:r>
              <a:rPr lang="en-US" i="1" dirty="0" smtClean="0">
                <a:latin typeface="Symbol" panose="05050102010706020507" pitchFamily="18" charset="2"/>
              </a:rPr>
              <a:t> </a:t>
            </a:r>
            <a:r>
              <a:rPr lang="en-US" dirty="0" smtClean="0">
                <a:latin typeface="Symbol" panose="05050102010706020507" pitchFamily="18" charset="2"/>
              </a:rPr>
              <a:t>+ </a:t>
            </a:r>
            <a:r>
              <a:rPr lang="en-US" i="1" dirty="0" err="1" smtClean="0">
                <a:latin typeface="Symbol" panose="05050102010706020507" pitchFamily="18" charset="2"/>
              </a:rPr>
              <a:t>b</a:t>
            </a:r>
            <a:r>
              <a:rPr lang="en-US" b="1" dirty="0" err="1" smtClean="0">
                <a:latin typeface="Times New Roman" panose="02020603050405020304" pitchFamily="18" charset="0"/>
              </a:rPr>
              <a:t>u</a:t>
            </a:r>
            <a:endParaRPr lang="en-US" b="1" dirty="0" smtClean="0">
              <a:latin typeface="Times New Roman" panose="02020603050405020304" pitchFamily="18" charset="0"/>
            </a:endParaRPr>
          </a:p>
          <a:p>
            <a:pPr lvl="0"/>
            <a:r>
              <a:rPr lang="en-US" dirty="0" smtClean="0">
                <a:solidFill>
                  <a:prstClr val="white"/>
                </a:solidFill>
              </a:rPr>
              <a:t>The zero vector and additive inverses</a:t>
            </a:r>
            <a:endParaRPr lang="en-US" dirty="0">
              <a:solidFill>
                <a:prstClr val="white"/>
              </a:solidFill>
            </a:endParaRPr>
          </a:p>
          <a:p>
            <a:pPr marL="914400" lvl="1" indent="-457200">
              <a:buFont typeface="+mj-lt"/>
              <a:buAutoNum type="arabicPeriod" startAt="9"/>
            </a:pPr>
            <a:r>
              <a:rPr lang="en-US" dirty="0" smtClean="0"/>
              <a:t>There is a vector </a:t>
            </a:r>
            <a:r>
              <a:rPr lang="en-US" b="1" dirty="0" smtClean="0">
                <a:latin typeface="Times New Roman" panose="02020603050405020304" pitchFamily="18" charset="0"/>
              </a:rPr>
              <a:t>0</a:t>
            </a:r>
            <a:r>
              <a:rPr lang="en-US" dirty="0" smtClean="0"/>
              <a:t> such that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t> for all vectors </a:t>
            </a:r>
            <a:r>
              <a:rPr lang="en-US" b="1" dirty="0" smtClean="0"/>
              <a:t>u</a:t>
            </a:r>
          </a:p>
          <a:p>
            <a:pPr marL="914400" lvl="1" indent="-457200">
              <a:buFont typeface="+mj-lt"/>
              <a:buAutoNum type="arabicPeriod" startAt="9"/>
            </a:pPr>
            <a:r>
              <a:rPr lang="en-US" dirty="0" smtClean="0"/>
              <a:t>For each vector </a:t>
            </a:r>
            <a:r>
              <a:rPr lang="en-US" b="1" dirty="0" smtClean="0">
                <a:latin typeface="Times New Roman" panose="02020603050405020304" pitchFamily="18" charset="0"/>
              </a:rPr>
              <a:t>u</a:t>
            </a:r>
            <a:r>
              <a:rPr lang="en-US" dirty="0" smtClean="0"/>
              <a:t>, there is a vector –</a:t>
            </a:r>
            <a:r>
              <a:rPr lang="en-US" b="1" dirty="0" smtClean="0"/>
              <a:t>u</a:t>
            </a:r>
            <a:r>
              <a:rPr lang="en-US" dirty="0" smtClean="0"/>
              <a:t> such </a:t>
            </a:r>
            <a:r>
              <a:rPr lang="en-US" dirty="0"/>
              <a:t>that </a:t>
            </a:r>
            <a:r>
              <a:rPr lang="en-US" b="1" dirty="0">
                <a:latin typeface="Times New Roman" panose="02020603050405020304" pitchFamily="18" charset="0"/>
              </a:rPr>
              <a:t>u</a:t>
            </a:r>
            <a:r>
              <a:rPr lang="en-US" dirty="0">
                <a:latin typeface="Times New Roman" panose="02020603050405020304" pitchFamily="18" charset="0"/>
              </a:rPr>
              <a:t> + </a:t>
            </a:r>
            <a:r>
              <a:rPr lang="en-US" dirty="0"/>
              <a:t>–</a:t>
            </a:r>
            <a:r>
              <a:rPr lang="en-US" b="1" dirty="0"/>
              <a:t>u</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smtClean="0">
                <a:latin typeface="Times New Roman" panose="02020603050405020304" pitchFamily="18" charset="0"/>
              </a:rPr>
              <a:t>0</a:t>
            </a:r>
            <a:endParaRPr lang="en-US" dirty="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065328"/>
      </p:ext>
    </p:extLst>
  </p:cSld>
  <p:clrMapOvr>
    <a:masterClrMapping/>
  </p:clrMapOvr>
  <mc:AlternateContent xmlns:mc="http://schemas.openxmlformats.org/markup-compatibility/2006">
    <mc:Choice xmlns:p14="http://schemas.microsoft.com/office/powerpoint/2010/main" Requires="p14">
      <p:transition spd="slow" p14:dur="2000" advTm="213839"/>
    </mc:Choice>
    <mc:Fallback>
      <p:transition spd="slow" advTm="213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space axioms</a:t>
            </a:r>
            <a:endParaRPr lang="en-CA" dirty="0"/>
          </a:p>
        </p:txBody>
      </p:sp>
      <p:sp>
        <p:nvSpPr>
          <p:cNvPr id="3" name="Content Placeholder 2"/>
          <p:cNvSpPr>
            <a:spLocks noGrp="1"/>
          </p:cNvSpPr>
          <p:nvPr>
            <p:ph idx="1"/>
          </p:nvPr>
        </p:nvSpPr>
        <p:spPr/>
        <p:txBody>
          <a:bodyPr/>
          <a:lstStyle/>
          <a:p>
            <a:r>
              <a:rPr lang="en-US" dirty="0" smtClean="0"/>
              <a:t>Any collections of “objects” associated with a field </a:t>
            </a:r>
            <a:r>
              <a:rPr lang="en-US" b="1" dirty="0" smtClean="0"/>
              <a:t>F</a:t>
            </a:r>
            <a:r>
              <a:rPr lang="en-US" b="1" dirty="0"/>
              <a:t> </a:t>
            </a:r>
            <a:r>
              <a:rPr lang="en-US" dirty="0" smtClean="0"/>
              <a:t>where</a:t>
            </a:r>
          </a:p>
          <a:p>
            <a:pPr lvl="1"/>
            <a:r>
              <a:rPr lang="en-US" dirty="0" smtClean="0"/>
              <a:t>Addition of these objects is defined</a:t>
            </a:r>
          </a:p>
          <a:p>
            <a:pPr lvl="1"/>
            <a:r>
              <a:rPr lang="en-US" dirty="0" smtClean="0"/>
              <a:t>Scalar multiplication of these objects with scalars in </a:t>
            </a:r>
            <a:r>
              <a:rPr lang="en-US" b="1" dirty="0" smtClean="0"/>
              <a:t>F </a:t>
            </a:r>
            <a:r>
              <a:rPr lang="en-US" dirty="0" smtClean="0"/>
              <a:t>is defined</a:t>
            </a:r>
          </a:p>
          <a:p>
            <a:pPr lvl="1"/>
            <a:r>
              <a:rPr lang="en-US" dirty="0" smtClean="0"/>
              <a:t>And all the ten axioms hold</a:t>
            </a:r>
          </a:p>
          <a:p>
            <a:pPr marL="0" indent="0">
              <a:buNone/>
            </a:pPr>
            <a:r>
              <a:rPr lang="en-US" dirty="0"/>
              <a:t> </a:t>
            </a:r>
            <a:r>
              <a:rPr lang="en-US" dirty="0" smtClean="0"/>
              <a:t>    we may call this collection a vector space, as well</a:t>
            </a:r>
          </a:p>
          <a:p>
            <a:r>
              <a:rPr lang="en-US" dirty="0" smtClean="0"/>
              <a:t>For such a vector space,</a:t>
            </a:r>
          </a:p>
          <a:p>
            <a:pPr marL="0" indent="0">
              <a:buNone/>
            </a:pPr>
            <a:r>
              <a:rPr lang="en-US" dirty="0"/>
              <a:t>	</a:t>
            </a:r>
            <a:r>
              <a:rPr lang="en-US" dirty="0" smtClean="0"/>
              <a:t>all the other nice properties of vectors also hold!</a:t>
            </a:r>
            <a:endParaRPr lang="en-US" dirty="0" smtClean="0"/>
          </a:p>
        </p:txBody>
      </p:sp>
      <p:sp>
        <p:nvSpPr>
          <p:cNvPr id="4" name="Footer Placeholder 3"/>
          <p:cNvSpPr>
            <a:spLocks noGrp="1"/>
          </p:cNvSpPr>
          <p:nvPr>
            <p:ph type="ftr" sz="quarter" idx="11"/>
          </p:nvPr>
        </p:nvSpPr>
        <p:spPr/>
        <p:txBody>
          <a:bodyPr/>
          <a:lstStyle/>
          <a:p>
            <a:r>
              <a:rPr lang="en-CA" smtClean="0"/>
              <a:t>Properties of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24586443"/>
      </p:ext>
    </p:extLst>
  </p:cSld>
  <p:clrMapOvr>
    <a:masterClrMapping/>
  </p:clrMapOvr>
  <mc:AlternateContent xmlns:mc="http://schemas.openxmlformats.org/markup-compatibility/2006">
    <mc:Choice xmlns:p14="http://schemas.microsoft.com/office/powerpoint/2010/main" Requires="p14">
      <p:transition spd="slow" p14:dur="2000" advTm="44190"/>
    </mc:Choice>
    <mc:Fallback>
      <p:transition spd="slow" advTm="4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17.1|17"/>
</p:tagLst>
</file>

<file path=ppt/tags/tag10.xml><?xml version="1.0" encoding="utf-8"?>
<p:tagLst xmlns:a="http://schemas.openxmlformats.org/drawingml/2006/main" xmlns:r="http://schemas.openxmlformats.org/officeDocument/2006/relationships" xmlns:p="http://schemas.openxmlformats.org/presentationml/2006/main">
  <p:tag name="TIMING" val="|13.7|9.9|21.7"/>
</p:tagLst>
</file>

<file path=ppt/tags/tag11.xml><?xml version="1.0" encoding="utf-8"?>
<p:tagLst xmlns:a="http://schemas.openxmlformats.org/drawingml/2006/main" xmlns:r="http://schemas.openxmlformats.org/officeDocument/2006/relationships" xmlns:p="http://schemas.openxmlformats.org/presentationml/2006/main">
  <p:tag name="TIMING" val="|19.3|14.7|21.6"/>
</p:tagLst>
</file>

<file path=ppt/tags/tag12.xml><?xml version="1.0" encoding="utf-8"?>
<p:tagLst xmlns:a="http://schemas.openxmlformats.org/drawingml/2006/main" xmlns:r="http://schemas.openxmlformats.org/officeDocument/2006/relationships" xmlns:p="http://schemas.openxmlformats.org/presentationml/2006/main">
  <p:tag name="TIMING" val="|20.8|12.1|8.6|27.1"/>
</p:tagLst>
</file>

<file path=ppt/tags/tag13.xml><?xml version="1.0" encoding="utf-8"?>
<p:tagLst xmlns:a="http://schemas.openxmlformats.org/drawingml/2006/main" xmlns:r="http://schemas.openxmlformats.org/officeDocument/2006/relationships" xmlns:p="http://schemas.openxmlformats.org/presentationml/2006/main">
  <p:tag name="TIMING" val="|16|11.2"/>
</p:tagLst>
</file>

<file path=ppt/tags/tag14.xml><?xml version="1.0" encoding="utf-8"?>
<p:tagLst xmlns:a="http://schemas.openxmlformats.org/drawingml/2006/main" xmlns:r="http://schemas.openxmlformats.org/officeDocument/2006/relationships" xmlns:p="http://schemas.openxmlformats.org/presentationml/2006/main">
  <p:tag name="TIMING" val="|14.4|5.1"/>
</p:tagLst>
</file>

<file path=ppt/tags/tag15.xml><?xml version="1.0" encoding="utf-8"?>
<p:tagLst xmlns:a="http://schemas.openxmlformats.org/drawingml/2006/main" xmlns:r="http://schemas.openxmlformats.org/officeDocument/2006/relationships" xmlns:p="http://schemas.openxmlformats.org/presentationml/2006/main">
  <p:tag name="TIMING" val="|20.1|9.3|19.5"/>
</p:tagLst>
</file>

<file path=ppt/tags/tag16.xml><?xml version="1.0" encoding="utf-8"?>
<p:tagLst xmlns:a="http://schemas.openxmlformats.org/drawingml/2006/main" xmlns:r="http://schemas.openxmlformats.org/officeDocument/2006/relationships" xmlns:p="http://schemas.openxmlformats.org/presentationml/2006/main">
  <p:tag name="TIMING" val="|35.5|9|12.3"/>
</p:tagLst>
</file>

<file path=ppt/tags/tag17.xml><?xml version="1.0" encoding="utf-8"?>
<p:tagLst xmlns:a="http://schemas.openxmlformats.org/drawingml/2006/main" xmlns:r="http://schemas.openxmlformats.org/officeDocument/2006/relationships" xmlns:p="http://schemas.openxmlformats.org/presentationml/2006/main">
  <p:tag name="TIMING" val="|7.6"/>
</p:tagLst>
</file>

<file path=ppt/tags/tag18.xml><?xml version="1.0" encoding="utf-8"?>
<p:tagLst xmlns:a="http://schemas.openxmlformats.org/drawingml/2006/main" xmlns:r="http://schemas.openxmlformats.org/officeDocument/2006/relationships" xmlns:p="http://schemas.openxmlformats.org/presentationml/2006/main">
  <p:tag name="TIMING" val="|16.3"/>
</p:tagLst>
</file>

<file path=ppt/tags/tag19.xml><?xml version="1.0" encoding="utf-8"?>
<p:tagLst xmlns:a="http://schemas.openxmlformats.org/drawingml/2006/main" xmlns:r="http://schemas.openxmlformats.org/officeDocument/2006/relationships" xmlns:p="http://schemas.openxmlformats.org/presentationml/2006/main">
  <p:tag name="TIMING" val="|17.9|16.2|13.1|18.6|9.2|10"/>
</p:tagLst>
</file>

<file path=ppt/tags/tag2.xml><?xml version="1.0" encoding="utf-8"?>
<p:tagLst xmlns:a="http://schemas.openxmlformats.org/drawingml/2006/main" xmlns:r="http://schemas.openxmlformats.org/officeDocument/2006/relationships" xmlns:p="http://schemas.openxmlformats.org/presentationml/2006/main">
  <p:tag name="TIMING" val="|30|20.7"/>
</p:tagLst>
</file>

<file path=ppt/tags/tag20.xml><?xml version="1.0" encoding="utf-8"?>
<p:tagLst xmlns:a="http://schemas.openxmlformats.org/drawingml/2006/main" xmlns:r="http://schemas.openxmlformats.org/officeDocument/2006/relationships" xmlns:p="http://schemas.openxmlformats.org/presentationml/2006/main">
  <p:tag name="TIMING" val="|9.3|5.2|12.7|15.9|11.5|19.2|5.1|17.3"/>
</p:tagLst>
</file>

<file path=ppt/tags/tag21.xml><?xml version="1.0" encoding="utf-8"?>
<p:tagLst xmlns:a="http://schemas.openxmlformats.org/drawingml/2006/main" xmlns:r="http://schemas.openxmlformats.org/officeDocument/2006/relationships" xmlns:p="http://schemas.openxmlformats.org/presentationml/2006/main">
  <p:tag name="TIMING" val="|21.1|17.1|17.4|21.5|15.9|11.5|20.6|8.2|4.9|17.9"/>
</p:tagLst>
</file>

<file path=ppt/tags/tag22.xml><?xml version="1.0" encoding="utf-8"?>
<p:tagLst xmlns:a="http://schemas.openxmlformats.org/drawingml/2006/main" xmlns:r="http://schemas.openxmlformats.org/officeDocument/2006/relationships" xmlns:p="http://schemas.openxmlformats.org/presentationml/2006/main">
  <p:tag name="TIMING" val="|12.7|3.4|14.4|21.2|10.6|19.8|4|7"/>
</p:tagLst>
</file>

<file path=ppt/tags/tag23.xml><?xml version="1.0" encoding="utf-8"?>
<p:tagLst xmlns:a="http://schemas.openxmlformats.org/drawingml/2006/main" xmlns:r="http://schemas.openxmlformats.org/officeDocument/2006/relationships" xmlns:p="http://schemas.openxmlformats.org/presentationml/2006/main">
  <p:tag name="TIMING" val="|32.3|10.7|31.4|14.5|2.6|5.7|4.8"/>
</p:tagLst>
</file>

<file path=ppt/tags/tag24.xml><?xml version="1.0" encoding="utf-8"?>
<p:tagLst xmlns:a="http://schemas.openxmlformats.org/drawingml/2006/main" xmlns:r="http://schemas.openxmlformats.org/officeDocument/2006/relationships" xmlns:p="http://schemas.openxmlformats.org/presentationml/2006/main">
  <p:tag name="TIMING" val="|20.8|18.2|41.6|17.4|34|19.8|38.2"/>
</p:tagLst>
</file>

<file path=ppt/tags/tag3.xml><?xml version="1.0" encoding="utf-8"?>
<p:tagLst xmlns:a="http://schemas.openxmlformats.org/drawingml/2006/main" xmlns:r="http://schemas.openxmlformats.org/officeDocument/2006/relationships" xmlns:p="http://schemas.openxmlformats.org/presentationml/2006/main">
  <p:tag name="TIMING" val="|7.3|22.4|43.2|21.8|93|30.7"/>
</p:tagLst>
</file>

<file path=ppt/tags/tag4.xml><?xml version="1.0" encoding="utf-8"?>
<p:tagLst xmlns:a="http://schemas.openxmlformats.org/drawingml/2006/main" xmlns:r="http://schemas.openxmlformats.org/officeDocument/2006/relationships" xmlns:p="http://schemas.openxmlformats.org/presentationml/2006/main">
  <p:tag name="TIMING" val="|17|11.6|16.9|33.3"/>
</p:tagLst>
</file>

<file path=ppt/tags/tag5.xml><?xml version="1.0" encoding="utf-8"?>
<p:tagLst xmlns:a="http://schemas.openxmlformats.org/drawingml/2006/main" xmlns:r="http://schemas.openxmlformats.org/officeDocument/2006/relationships" xmlns:p="http://schemas.openxmlformats.org/presentationml/2006/main">
  <p:tag name="TIMING" val="|24.4|10.9|26.7|7|22.2|10"/>
</p:tagLst>
</file>

<file path=ppt/tags/tag6.xml><?xml version="1.0" encoding="utf-8"?>
<p:tagLst xmlns:a="http://schemas.openxmlformats.org/drawingml/2006/main" xmlns:r="http://schemas.openxmlformats.org/officeDocument/2006/relationships" xmlns:p="http://schemas.openxmlformats.org/presentationml/2006/main">
  <p:tag name="TIMING" val="|9|24.5|9.5|29|7.1|17.5|10.7|17.9|8.9|19.2|29.7|7.1|8.6"/>
</p:tagLst>
</file>

<file path=ppt/tags/tag7.xml><?xml version="1.0" encoding="utf-8"?>
<p:tagLst xmlns:a="http://schemas.openxmlformats.org/drawingml/2006/main" xmlns:r="http://schemas.openxmlformats.org/officeDocument/2006/relationships" xmlns:p="http://schemas.openxmlformats.org/presentationml/2006/main">
  <p:tag name="TIMING" val="|8.6|3.6|7|3.9|6.3"/>
</p:tagLst>
</file>

<file path=ppt/tags/tag8.xml><?xml version="1.0" encoding="utf-8"?>
<p:tagLst xmlns:a="http://schemas.openxmlformats.org/drawingml/2006/main" xmlns:r="http://schemas.openxmlformats.org/officeDocument/2006/relationships" xmlns:p="http://schemas.openxmlformats.org/presentationml/2006/main">
  <p:tag name="TIMING" val="|16.3"/>
</p:tagLst>
</file>

<file path=ppt/tags/tag9.xml><?xml version="1.0" encoding="utf-8"?>
<p:tagLst xmlns:a="http://schemas.openxmlformats.org/drawingml/2006/main" xmlns:r="http://schemas.openxmlformats.org/officeDocument/2006/relationships" xmlns:p="http://schemas.openxmlformats.org/presentationml/2006/main">
  <p:tag name="TIMING" val="|1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18789</TotalTime>
  <Words>1416</Words>
  <Application>Microsoft Office PowerPoint</Application>
  <PresentationFormat>On-screen Show (4:3)</PresentationFormat>
  <Paragraphs>298</Paragraphs>
  <Slides>31</Slides>
  <Notes>0</Notes>
  <HiddenSlides>0</HiddenSlides>
  <MMClips>31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MathType 6.0 Equation</vt:lpstr>
      <vt:lpstr>2.3.3 Properties of vector operations</vt:lpstr>
      <vt:lpstr>Introduction</vt:lpstr>
      <vt:lpstr>Vector spaces</vt:lpstr>
      <vt:lpstr>Vector spaces</vt:lpstr>
      <vt:lpstr>Properties</vt:lpstr>
      <vt:lpstr>Properties</vt:lpstr>
      <vt:lpstr>Vector space properties</vt:lpstr>
      <vt:lpstr>Vector space axioms</vt:lpstr>
      <vt:lpstr>Vector space axioms</vt:lpstr>
      <vt:lpstr>Vector space axioms</vt:lpstr>
      <vt:lpstr>1. Closure under scalar multiplication</vt:lpstr>
      <vt:lpstr>2. A vector is unchanged if multiplied by 1</vt:lpstr>
      <vt:lpstr>3. Field multiplication associates with scalar multiplication</vt:lpstr>
      <vt:lpstr>4. Vector addition is closed</vt:lpstr>
      <vt:lpstr>5. Vector addition is commutative</vt:lpstr>
      <vt:lpstr>6. Vector addition is associative</vt:lpstr>
      <vt:lpstr>7. Scalar multiplication distributes over vector addition</vt:lpstr>
      <vt:lpstr>8. Scalar multiplication distributes over field addition</vt:lpstr>
      <vt:lpstr>9. There is a zero vector</vt:lpstr>
      <vt:lpstr>10. The existence of additive inverses</vt:lpstr>
      <vt:lpstr>Additional properties</vt:lpstr>
      <vt:lpstr>Additional properties</vt:lpstr>
      <vt:lpstr>Additional properties</vt:lpstr>
      <vt:lpstr>Additional properties</vt:lpstr>
      <vt:lpstr>Additional properties</vt:lpstr>
      <vt:lpstr>Additional properties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435</cp:revision>
  <dcterms:created xsi:type="dcterms:W3CDTF">2020-04-30T19:27:29Z</dcterms:created>
  <dcterms:modified xsi:type="dcterms:W3CDTF">2020-09-24T00:22:23Z</dcterms:modified>
</cp:coreProperties>
</file>